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58" r:id="rId4"/>
    <p:sldId id="260" r:id="rId5"/>
  </p:sldIdLst>
  <p:sldSz cx="3779838" cy="5327650"/>
  <p:notesSz cx="9872663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747B"/>
    <a:srgbClr val="F15922"/>
    <a:srgbClr val="B4BDC4"/>
    <a:srgbClr val="6574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2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24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713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3177" y="0"/>
            <a:ext cx="427713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18BE9C-FCEA-4394-BBB4-06C05B4500B4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57410"/>
            <a:ext cx="427713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3177" y="6457410"/>
            <a:ext cx="427713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467EF-F9EF-4320-8958-B3E66B8585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869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713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3177" y="0"/>
            <a:ext cx="427713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2B3F5-B7D1-4DFD-B500-8F135EC88334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22738" y="849313"/>
            <a:ext cx="1627187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7032" y="3271104"/>
            <a:ext cx="7898600" cy="267645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7410"/>
            <a:ext cx="427713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3177" y="6457410"/>
            <a:ext cx="427713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00B41-B41C-4EAD-A0DD-9EA91B2DA0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890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9461" rtl="0" eaLnBrk="1" latinLnBrk="0" hangingPunct="1">
      <a:defRPr sz="577" kern="1200">
        <a:solidFill>
          <a:schemeClr val="tx1"/>
        </a:solidFill>
        <a:latin typeface="+mn-lt"/>
        <a:ea typeface="+mn-ea"/>
        <a:cs typeface="+mn-cs"/>
      </a:defRPr>
    </a:lvl1pPr>
    <a:lvl2pPr marL="219730" algn="l" defTabSz="439461" rtl="0" eaLnBrk="1" latinLnBrk="0" hangingPunct="1">
      <a:defRPr sz="577" kern="1200">
        <a:solidFill>
          <a:schemeClr val="tx1"/>
        </a:solidFill>
        <a:latin typeface="+mn-lt"/>
        <a:ea typeface="+mn-ea"/>
        <a:cs typeface="+mn-cs"/>
      </a:defRPr>
    </a:lvl2pPr>
    <a:lvl3pPr marL="439461" algn="l" defTabSz="439461" rtl="0" eaLnBrk="1" latinLnBrk="0" hangingPunct="1">
      <a:defRPr sz="577" kern="1200">
        <a:solidFill>
          <a:schemeClr val="tx1"/>
        </a:solidFill>
        <a:latin typeface="+mn-lt"/>
        <a:ea typeface="+mn-ea"/>
        <a:cs typeface="+mn-cs"/>
      </a:defRPr>
    </a:lvl3pPr>
    <a:lvl4pPr marL="659191" algn="l" defTabSz="439461" rtl="0" eaLnBrk="1" latinLnBrk="0" hangingPunct="1">
      <a:defRPr sz="577" kern="1200">
        <a:solidFill>
          <a:schemeClr val="tx1"/>
        </a:solidFill>
        <a:latin typeface="+mn-lt"/>
        <a:ea typeface="+mn-ea"/>
        <a:cs typeface="+mn-cs"/>
      </a:defRPr>
    </a:lvl4pPr>
    <a:lvl5pPr marL="878921" algn="l" defTabSz="439461" rtl="0" eaLnBrk="1" latinLnBrk="0" hangingPunct="1">
      <a:defRPr sz="577" kern="1200">
        <a:solidFill>
          <a:schemeClr val="tx1"/>
        </a:solidFill>
        <a:latin typeface="+mn-lt"/>
        <a:ea typeface="+mn-ea"/>
        <a:cs typeface="+mn-cs"/>
      </a:defRPr>
    </a:lvl5pPr>
    <a:lvl6pPr marL="1098652" algn="l" defTabSz="439461" rtl="0" eaLnBrk="1" latinLnBrk="0" hangingPunct="1">
      <a:defRPr sz="577" kern="1200">
        <a:solidFill>
          <a:schemeClr val="tx1"/>
        </a:solidFill>
        <a:latin typeface="+mn-lt"/>
        <a:ea typeface="+mn-ea"/>
        <a:cs typeface="+mn-cs"/>
      </a:defRPr>
    </a:lvl6pPr>
    <a:lvl7pPr marL="1318382" algn="l" defTabSz="439461" rtl="0" eaLnBrk="1" latinLnBrk="0" hangingPunct="1">
      <a:defRPr sz="577" kern="1200">
        <a:solidFill>
          <a:schemeClr val="tx1"/>
        </a:solidFill>
        <a:latin typeface="+mn-lt"/>
        <a:ea typeface="+mn-ea"/>
        <a:cs typeface="+mn-cs"/>
      </a:defRPr>
    </a:lvl7pPr>
    <a:lvl8pPr marL="1538112" algn="l" defTabSz="439461" rtl="0" eaLnBrk="1" latinLnBrk="0" hangingPunct="1">
      <a:defRPr sz="577" kern="1200">
        <a:solidFill>
          <a:schemeClr val="tx1"/>
        </a:solidFill>
        <a:latin typeface="+mn-lt"/>
        <a:ea typeface="+mn-ea"/>
        <a:cs typeface="+mn-cs"/>
      </a:defRPr>
    </a:lvl8pPr>
    <a:lvl9pPr marL="1757843" algn="l" defTabSz="439461" rtl="0" eaLnBrk="1" latinLnBrk="0" hangingPunct="1">
      <a:defRPr sz="57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488" y="871910"/>
            <a:ext cx="3212862" cy="1854811"/>
          </a:xfrm>
        </p:spPr>
        <p:txBody>
          <a:bodyPr anchor="b"/>
          <a:lstStyle>
            <a:lvl1pPr algn="ctr">
              <a:defRPr sz="248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80" y="2798250"/>
            <a:ext cx="2834879" cy="1286282"/>
          </a:xfrm>
        </p:spPr>
        <p:txBody>
          <a:bodyPr/>
          <a:lstStyle>
            <a:lvl1pPr marL="0" indent="0" algn="ctr">
              <a:buNone/>
              <a:defRPr sz="992"/>
            </a:lvl1pPr>
            <a:lvl2pPr marL="189006" indent="0" algn="ctr">
              <a:buNone/>
              <a:defRPr sz="827"/>
            </a:lvl2pPr>
            <a:lvl3pPr marL="378013" indent="0" algn="ctr">
              <a:buNone/>
              <a:defRPr sz="744"/>
            </a:lvl3pPr>
            <a:lvl4pPr marL="567019" indent="0" algn="ctr">
              <a:buNone/>
              <a:defRPr sz="661"/>
            </a:lvl4pPr>
            <a:lvl5pPr marL="756026" indent="0" algn="ctr">
              <a:buNone/>
              <a:defRPr sz="661"/>
            </a:lvl5pPr>
            <a:lvl6pPr marL="945032" indent="0" algn="ctr">
              <a:buNone/>
              <a:defRPr sz="661"/>
            </a:lvl6pPr>
            <a:lvl7pPr marL="1134039" indent="0" algn="ctr">
              <a:buNone/>
              <a:defRPr sz="661"/>
            </a:lvl7pPr>
            <a:lvl8pPr marL="1323045" indent="0" algn="ctr">
              <a:buNone/>
              <a:defRPr sz="661"/>
            </a:lvl8pPr>
            <a:lvl9pPr marL="1512052" indent="0" algn="ctr">
              <a:buNone/>
              <a:defRPr sz="661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610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771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04947" y="283648"/>
            <a:ext cx="815028" cy="45149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864" y="283648"/>
            <a:ext cx="2397835" cy="45149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21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77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96" y="1328214"/>
            <a:ext cx="3260110" cy="2216154"/>
          </a:xfrm>
        </p:spPr>
        <p:txBody>
          <a:bodyPr anchor="b"/>
          <a:lstStyle>
            <a:lvl1pPr>
              <a:defRPr sz="248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96" y="3565334"/>
            <a:ext cx="3260110" cy="1165423"/>
          </a:xfrm>
        </p:spPr>
        <p:txBody>
          <a:bodyPr/>
          <a:lstStyle>
            <a:lvl1pPr marL="0" indent="0">
              <a:buNone/>
              <a:defRPr sz="992">
                <a:solidFill>
                  <a:schemeClr val="tx1"/>
                </a:solidFill>
              </a:defRPr>
            </a:lvl1pPr>
            <a:lvl2pPr marL="189006" indent="0">
              <a:buNone/>
              <a:defRPr sz="827">
                <a:solidFill>
                  <a:schemeClr val="tx1">
                    <a:tint val="75000"/>
                  </a:schemeClr>
                </a:solidFill>
              </a:defRPr>
            </a:lvl2pPr>
            <a:lvl3pPr marL="378013" indent="0">
              <a:buNone/>
              <a:defRPr sz="744">
                <a:solidFill>
                  <a:schemeClr val="tx1">
                    <a:tint val="75000"/>
                  </a:schemeClr>
                </a:solidFill>
              </a:defRPr>
            </a:lvl3pPr>
            <a:lvl4pPr marL="567019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4pPr>
            <a:lvl5pPr marL="756026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5pPr>
            <a:lvl6pPr marL="945032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6pPr>
            <a:lvl7pPr marL="1134039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7pPr>
            <a:lvl8pPr marL="1323045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8pPr>
            <a:lvl9pPr marL="1512052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232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864" y="1418240"/>
            <a:ext cx="1606431" cy="338034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3543" y="1418240"/>
            <a:ext cx="1606431" cy="338034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697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283649"/>
            <a:ext cx="3260110" cy="102976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357" y="1306014"/>
            <a:ext cx="1599048" cy="640058"/>
          </a:xfrm>
        </p:spPr>
        <p:txBody>
          <a:bodyPr anchor="b"/>
          <a:lstStyle>
            <a:lvl1pPr marL="0" indent="0">
              <a:buNone/>
              <a:defRPr sz="992" b="1"/>
            </a:lvl1pPr>
            <a:lvl2pPr marL="189006" indent="0">
              <a:buNone/>
              <a:defRPr sz="827" b="1"/>
            </a:lvl2pPr>
            <a:lvl3pPr marL="378013" indent="0">
              <a:buNone/>
              <a:defRPr sz="744" b="1"/>
            </a:lvl3pPr>
            <a:lvl4pPr marL="567019" indent="0">
              <a:buNone/>
              <a:defRPr sz="661" b="1"/>
            </a:lvl4pPr>
            <a:lvl5pPr marL="756026" indent="0">
              <a:buNone/>
              <a:defRPr sz="661" b="1"/>
            </a:lvl5pPr>
            <a:lvl6pPr marL="945032" indent="0">
              <a:buNone/>
              <a:defRPr sz="661" b="1"/>
            </a:lvl6pPr>
            <a:lvl7pPr marL="1134039" indent="0">
              <a:buNone/>
              <a:defRPr sz="661" b="1"/>
            </a:lvl7pPr>
            <a:lvl8pPr marL="1323045" indent="0">
              <a:buNone/>
              <a:defRPr sz="661" b="1"/>
            </a:lvl8pPr>
            <a:lvl9pPr marL="1512052" indent="0">
              <a:buNone/>
              <a:defRPr sz="66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57" y="1946072"/>
            <a:ext cx="1599048" cy="2862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13543" y="1306014"/>
            <a:ext cx="1606923" cy="640058"/>
          </a:xfrm>
        </p:spPr>
        <p:txBody>
          <a:bodyPr anchor="b"/>
          <a:lstStyle>
            <a:lvl1pPr marL="0" indent="0">
              <a:buNone/>
              <a:defRPr sz="992" b="1"/>
            </a:lvl1pPr>
            <a:lvl2pPr marL="189006" indent="0">
              <a:buNone/>
              <a:defRPr sz="827" b="1"/>
            </a:lvl2pPr>
            <a:lvl3pPr marL="378013" indent="0">
              <a:buNone/>
              <a:defRPr sz="744" b="1"/>
            </a:lvl3pPr>
            <a:lvl4pPr marL="567019" indent="0">
              <a:buNone/>
              <a:defRPr sz="661" b="1"/>
            </a:lvl4pPr>
            <a:lvl5pPr marL="756026" indent="0">
              <a:buNone/>
              <a:defRPr sz="661" b="1"/>
            </a:lvl5pPr>
            <a:lvl6pPr marL="945032" indent="0">
              <a:buNone/>
              <a:defRPr sz="661" b="1"/>
            </a:lvl6pPr>
            <a:lvl7pPr marL="1134039" indent="0">
              <a:buNone/>
              <a:defRPr sz="661" b="1"/>
            </a:lvl7pPr>
            <a:lvl8pPr marL="1323045" indent="0">
              <a:buNone/>
              <a:defRPr sz="661" b="1"/>
            </a:lvl8pPr>
            <a:lvl9pPr marL="1512052" indent="0">
              <a:buNone/>
              <a:defRPr sz="66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13543" y="1946072"/>
            <a:ext cx="1606923" cy="2862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261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43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800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355177"/>
            <a:ext cx="1219096" cy="1243118"/>
          </a:xfrm>
        </p:spPr>
        <p:txBody>
          <a:bodyPr anchor="b"/>
          <a:lstStyle>
            <a:lvl1pPr>
              <a:defRPr sz="1323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6923" y="767084"/>
            <a:ext cx="1913543" cy="3786085"/>
          </a:xfrm>
        </p:spPr>
        <p:txBody>
          <a:bodyPr/>
          <a:lstStyle>
            <a:lvl1pPr>
              <a:defRPr sz="1323"/>
            </a:lvl1pPr>
            <a:lvl2pPr>
              <a:defRPr sz="1158"/>
            </a:lvl2pPr>
            <a:lvl3pPr>
              <a:defRPr sz="992"/>
            </a:lvl3pPr>
            <a:lvl4pPr>
              <a:defRPr sz="827"/>
            </a:lvl4pPr>
            <a:lvl5pPr>
              <a:defRPr sz="827"/>
            </a:lvl5pPr>
            <a:lvl6pPr>
              <a:defRPr sz="827"/>
            </a:lvl6pPr>
            <a:lvl7pPr>
              <a:defRPr sz="827"/>
            </a:lvl7pPr>
            <a:lvl8pPr>
              <a:defRPr sz="827"/>
            </a:lvl8pPr>
            <a:lvl9pPr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0356" y="1598295"/>
            <a:ext cx="1219096" cy="2961039"/>
          </a:xfrm>
        </p:spPr>
        <p:txBody>
          <a:bodyPr/>
          <a:lstStyle>
            <a:lvl1pPr marL="0" indent="0">
              <a:buNone/>
              <a:defRPr sz="661"/>
            </a:lvl1pPr>
            <a:lvl2pPr marL="189006" indent="0">
              <a:buNone/>
              <a:defRPr sz="579"/>
            </a:lvl2pPr>
            <a:lvl3pPr marL="378013" indent="0">
              <a:buNone/>
              <a:defRPr sz="496"/>
            </a:lvl3pPr>
            <a:lvl4pPr marL="567019" indent="0">
              <a:buNone/>
              <a:defRPr sz="413"/>
            </a:lvl4pPr>
            <a:lvl5pPr marL="756026" indent="0">
              <a:buNone/>
              <a:defRPr sz="413"/>
            </a:lvl5pPr>
            <a:lvl6pPr marL="945032" indent="0">
              <a:buNone/>
              <a:defRPr sz="413"/>
            </a:lvl6pPr>
            <a:lvl7pPr marL="1134039" indent="0">
              <a:buNone/>
              <a:defRPr sz="413"/>
            </a:lvl7pPr>
            <a:lvl8pPr marL="1323045" indent="0">
              <a:buNone/>
              <a:defRPr sz="413"/>
            </a:lvl8pPr>
            <a:lvl9pPr marL="1512052" indent="0">
              <a:buNone/>
              <a:defRPr sz="41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123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355177"/>
            <a:ext cx="1219096" cy="1243118"/>
          </a:xfrm>
        </p:spPr>
        <p:txBody>
          <a:bodyPr anchor="b"/>
          <a:lstStyle>
            <a:lvl1pPr>
              <a:defRPr sz="1323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06923" y="767084"/>
            <a:ext cx="1913543" cy="3786085"/>
          </a:xfrm>
        </p:spPr>
        <p:txBody>
          <a:bodyPr anchor="t"/>
          <a:lstStyle>
            <a:lvl1pPr marL="0" indent="0">
              <a:buNone/>
              <a:defRPr sz="1323"/>
            </a:lvl1pPr>
            <a:lvl2pPr marL="189006" indent="0">
              <a:buNone/>
              <a:defRPr sz="1158"/>
            </a:lvl2pPr>
            <a:lvl3pPr marL="378013" indent="0">
              <a:buNone/>
              <a:defRPr sz="992"/>
            </a:lvl3pPr>
            <a:lvl4pPr marL="567019" indent="0">
              <a:buNone/>
              <a:defRPr sz="827"/>
            </a:lvl4pPr>
            <a:lvl5pPr marL="756026" indent="0">
              <a:buNone/>
              <a:defRPr sz="827"/>
            </a:lvl5pPr>
            <a:lvl6pPr marL="945032" indent="0">
              <a:buNone/>
              <a:defRPr sz="827"/>
            </a:lvl6pPr>
            <a:lvl7pPr marL="1134039" indent="0">
              <a:buNone/>
              <a:defRPr sz="827"/>
            </a:lvl7pPr>
            <a:lvl8pPr marL="1323045" indent="0">
              <a:buNone/>
              <a:defRPr sz="827"/>
            </a:lvl8pPr>
            <a:lvl9pPr marL="1512052" indent="0">
              <a:buNone/>
              <a:defRPr sz="827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0356" y="1598295"/>
            <a:ext cx="1219096" cy="2961039"/>
          </a:xfrm>
        </p:spPr>
        <p:txBody>
          <a:bodyPr/>
          <a:lstStyle>
            <a:lvl1pPr marL="0" indent="0">
              <a:buNone/>
              <a:defRPr sz="661"/>
            </a:lvl1pPr>
            <a:lvl2pPr marL="189006" indent="0">
              <a:buNone/>
              <a:defRPr sz="579"/>
            </a:lvl2pPr>
            <a:lvl3pPr marL="378013" indent="0">
              <a:buNone/>
              <a:defRPr sz="496"/>
            </a:lvl3pPr>
            <a:lvl4pPr marL="567019" indent="0">
              <a:buNone/>
              <a:defRPr sz="413"/>
            </a:lvl4pPr>
            <a:lvl5pPr marL="756026" indent="0">
              <a:buNone/>
              <a:defRPr sz="413"/>
            </a:lvl5pPr>
            <a:lvl6pPr marL="945032" indent="0">
              <a:buNone/>
              <a:defRPr sz="413"/>
            </a:lvl6pPr>
            <a:lvl7pPr marL="1134039" indent="0">
              <a:buNone/>
              <a:defRPr sz="413"/>
            </a:lvl7pPr>
            <a:lvl8pPr marL="1323045" indent="0">
              <a:buNone/>
              <a:defRPr sz="413"/>
            </a:lvl8pPr>
            <a:lvl9pPr marL="1512052" indent="0">
              <a:buNone/>
              <a:defRPr sz="41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90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864" y="283649"/>
            <a:ext cx="3260110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864" y="1418240"/>
            <a:ext cx="3260110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9864" y="4937943"/>
            <a:ext cx="850464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CC104-E8EA-4285-A41E-C87E6E9E8647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2072" y="4937943"/>
            <a:ext cx="1275695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69510" y="4937943"/>
            <a:ext cx="850464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E4A9F-5AE3-4166-A475-EF8722774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84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78013" rtl="0" eaLnBrk="1" latinLnBrk="0" hangingPunct="1">
        <a:lnSpc>
          <a:spcPct val="90000"/>
        </a:lnSpc>
        <a:spcBef>
          <a:spcPct val="0"/>
        </a:spcBef>
        <a:buNone/>
        <a:defRPr sz="18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3" indent="-94503" algn="l" defTabSz="37801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158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2pPr>
      <a:lvl3pPr marL="472516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827" kern="1200">
          <a:solidFill>
            <a:schemeClr val="tx1"/>
          </a:solidFill>
          <a:latin typeface="+mn-lt"/>
          <a:ea typeface="+mn-ea"/>
          <a:cs typeface="+mn-cs"/>
        </a:defRPr>
      </a:lvl3pPr>
      <a:lvl4pPr marL="661523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4pPr>
      <a:lvl5pPr marL="850529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5pPr>
      <a:lvl6pPr marL="1039536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6pPr>
      <a:lvl7pPr marL="1228542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7pPr>
      <a:lvl8pPr marL="1417549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8pPr>
      <a:lvl9pPr marL="1606555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1pPr>
      <a:lvl2pPr marL="189006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2pPr>
      <a:lvl3pPr marL="378013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3pPr>
      <a:lvl4pPr marL="567019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4pPr>
      <a:lvl5pPr marL="756026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5pPr>
      <a:lvl6pPr marL="945032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6pPr>
      <a:lvl7pPr marL="1134039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7pPr>
      <a:lvl8pPr marL="1323045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8pPr>
      <a:lvl9pPr marL="1512052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 descr="https://www.santehnica.ru/files/images/resized/products/1/5/1593340-159334.318x35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458" y="1536496"/>
            <a:ext cx="848803" cy="10057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289441" y="1201385"/>
            <a:ext cx="2714781" cy="1877672"/>
          </a:xfrm>
          <a:prstGeom prst="roundRect">
            <a:avLst/>
          </a:prstGeom>
          <a:solidFill>
            <a:srgbClr val="F15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521" tIns="23261" rIns="46521" bIns="2326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035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3220" y="66737"/>
            <a:ext cx="2871030" cy="894804"/>
          </a:xfrm>
        </p:spPr>
        <p:txBody>
          <a:bodyPr>
            <a:normAutofit fontScale="90000"/>
          </a:bodyPr>
          <a:lstStyle/>
          <a:p>
            <a:pPr algn="l"/>
            <a:r>
              <a:rPr lang="ru-RU" sz="1221" b="1" dirty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Кировский филиал ПАО «Т Плюс»</a:t>
            </a:r>
            <a:br>
              <a:rPr lang="ru-RU" sz="1221" b="1" dirty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221" b="1" dirty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заинтересован в привлечении в отрасль молодых перспективных специалистов</a:t>
            </a:r>
            <a:br>
              <a:rPr lang="ru-RU" sz="1221" b="1" dirty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221" b="1" dirty="0">
              <a:solidFill>
                <a:srgbClr val="F15922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1883" y="754053"/>
            <a:ext cx="3618889" cy="928145"/>
          </a:xfrm>
        </p:spPr>
        <p:txBody>
          <a:bodyPr>
            <a:normAutofit/>
          </a:bodyPr>
          <a:lstStyle/>
          <a:p>
            <a:r>
              <a:rPr lang="ru-RU" sz="931" b="1" dirty="0" smtClean="0">
                <a:solidFill>
                  <a:srgbClr val="65747B"/>
                </a:solidFill>
              </a:rPr>
              <a:t/>
            </a:r>
            <a:br>
              <a:rPr lang="ru-RU" sz="931" b="1" dirty="0" smtClean="0">
                <a:solidFill>
                  <a:srgbClr val="65747B"/>
                </a:solidFill>
              </a:rPr>
            </a:br>
            <a:r>
              <a:rPr lang="ru-RU" sz="931" b="1" dirty="0" smtClean="0">
                <a:solidFill>
                  <a:srgbClr val="65747B"/>
                </a:solidFill>
              </a:rPr>
              <a:t>Мы предлагаем </a:t>
            </a:r>
            <a:r>
              <a:rPr lang="ru-RU" sz="931" b="1" dirty="0">
                <a:solidFill>
                  <a:srgbClr val="65747B"/>
                </a:solidFill>
              </a:rPr>
              <a:t>возможность обучения по целевым договорам</a:t>
            </a:r>
            <a:r>
              <a:rPr lang="ru-RU" sz="931" dirty="0">
                <a:solidFill>
                  <a:srgbClr val="65747B"/>
                </a:solidFill>
              </a:rPr>
              <a:t/>
            </a:r>
            <a:br>
              <a:rPr lang="ru-RU" sz="931" dirty="0">
                <a:solidFill>
                  <a:srgbClr val="65747B"/>
                </a:solidFill>
              </a:rPr>
            </a:br>
            <a:endParaRPr lang="ru-RU" sz="931" dirty="0">
              <a:solidFill>
                <a:srgbClr val="65747B"/>
              </a:solidFill>
            </a:endParaRPr>
          </a:p>
        </p:txBody>
      </p:sp>
      <p:pic>
        <p:nvPicPr>
          <p:cNvPr id="1026" name="Picture 2" descr="https://gidr1.ru/api/storage/media/3336a065-4ea2-49a8-b560-c20fc68ac52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723" y="375435"/>
            <a:ext cx="418274" cy="25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289441" y="1179641"/>
            <a:ext cx="2651016" cy="2105032"/>
          </a:xfrm>
          <a:prstGeom prst="rect">
            <a:avLst/>
          </a:prstGeom>
        </p:spPr>
        <p:txBody>
          <a:bodyPr vert="horz" lIns="46521" tIns="23261" rIns="46521" bIns="23261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838" b="1" dirty="0">
                <a:solidFill>
                  <a:schemeClr val="bg1"/>
                </a:solidFill>
              </a:rPr>
              <a:t>Компания готовит кадры для энергетики по </a:t>
            </a:r>
            <a:br>
              <a:rPr lang="ru-RU" sz="838" b="1" dirty="0">
                <a:solidFill>
                  <a:schemeClr val="bg1"/>
                </a:solidFill>
              </a:rPr>
            </a:br>
            <a:r>
              <a:rPr lang="ru-RU" sz="838" b="1" dirty="0">
                <a:solidFill>
                  <a:schemeClr val="bg1"/>
                </a:solidFill>
              </a:rPr>
              <a:t>специальностям высшего профессионального образования :</a:t>
            </a:r>
          </a:p>
          <a:p>
            <a:pPr>
              <a:lnSpc>
                <a:spcPct val="100000"/>
              </a:lnSpc>
            </a:pPr>
            <a:r>
              <a:rPr lang="ru-RU" sz="1117" b="1" dirty="0">
                <a:solidFill>
                  <a:schemeClr val="bg1"/>
                </a:solidFill>
              </a:rPr>
              <a:t>инженер-теплоэнергетик</a:t>
            </a:r>
            <a:br>
              <a:rPr lang="ru-RU" sz="1117" b="1" dirty="0">
                <a:solidFill>
                  <a:schemeClr val="bg1"/>
                </a:solidFill>
              </a:rPr>
            </a:br>
            <a:r>
              <a:rPr lang="ru-RU" sz="1117" b="1" dirty="0">
                <a:solidFill>
                  <a:schemeClr val="bg1"/>
                </a:solidFill>
              </a:rPr>
              <a:t>инженер-электрик</a:t>
            </a:r>
          </a:p>
          <a:p>
            <a:pPr>
              <a:lnSpc>
                <a:spcPct val="100000"/>
              </a:lnSpc>
            </a:pPr>
            <a:r>
              <a:rPr lang="ru-RU" sz="814" b="1" dirty="0">
                <a:solidFill>
                  <a:schemeClr val="bg1"/>
                </a:solidFill>
              </a:rPr>
              <a:t/>
            </a:r>
            <a:br>
              <a:rPr lang="ru-RU" sz="814" b="1" dirty="0">
                <a:solidFill>
                  <a:schemeClr val="bg1"/>
                </a:solidFill>
              </a:rPr>
            </a:br>
            <a:r>
              <a:rPr lang="ru-RU" sz="814" b="1" dirty="0">
                <a:solidFill>
                  <a:schemeClr val="bg1"/>
                </a:solidFill>
              </a:rPr>
              <a:t>  </a:t>
            </a:r>
            <a:r>
              <a:rPr lang="ru-RU" sz="838" b="1" dirty="0">
                <a:solidFill>
                  <a:schemeClr val="bg1"/>
                </a:solidFill>
              </a:rPr>
              <a:t>и профессиям среднего профессионального образования:</a:t>
            </a:r>
            <a:br>
              <a:rPr lang="ru-RU" sz="838" b="1" dirty="0">
                <a:solidFill>
                  <a:schemeClr val="bg1"/>
                </a:solidFill>
              </a:rPr>
            </a:br>
            <a:r>
              <a:rPr lang="ru-RU" sz="1117" b="1" dirty="0" err="1">
                <a:solidFill>
                  <a:schemeClr val="bg1"/>
                </a:solidFill>
              </a:rPr>
              <a:t>электрогазосварщик</a:t>
            </a:r>
            <a:r>
              <a:rPr lang="ru-RU" sz="1117" b="1" dirty="0">
                <a:solidFill>
                  <a:schemeClr val="bg1"/>
                </a:solidFill>
              </a:rPr>
              <a:t/>
            </a:r>
            <a:br>
              <a:rPr lang="ru-RU" sz="1117" b="1" dirty="0">
                <a:solidFill>
                  <a:schemeClr val="bg1"/>
                </a:solidFill>
              </a:rPr>
            </a:br>
            <a:r>
              <a:rPr lang="ru-RU" sz="1117" b="1" dirty="0">
                <a:solidFill>
                  <a:schemeClr val="bg1"/>
                </a:solidFill>
              </a:rPr>
              <a:t>электромонтер</a:t>
            </a:r>
            <a:br>
              <a:rPr lang="ru-RU" sz="1117" b="1" dirty="0">
                <a:solidFill>
                  <a:schemeClr val="bg1"/>
                </a:solidFill>
              </a:rPr>
            </a:br>
            <a:r>
              <a:rPr lang="ru-RU" sz="1117" b="1" dirty="0">
                <a:solidFill>
                  <a:schemeClr val="bg1"/>
                </a:solidFill>
              </a:rPr>
              <a:t>электрослесарь</a:t>
            </a:r>
            <a:br>
              <a:rPr lang="ru-RU" sz="1117" b="1" dirty="0">
                <a:solidFill>
                  <a:schemeClr val="bg1"/>
                </a:solidFill>
              </a:rPr>
            </a:br>
            <a:r>
              <a:rPr lang="ru-RU" sz="1117" b="1" dirty="0">
                <a:solidFill>
                  <a:schemeClr val="bg1"/>
                </a:solidFill>
              </a:rPr>
              <a:t>лаборант</a:t>
            </a:r>
            <a:br>
              <a:rPr lang="ru-RU" sz="1117" b="1" dirty="0">
                <a:solidFill>
                  <a:schemeClr val="bg1"/>
                </a:solidFill>
              </a:rPr>
            </a:br>
            <a:endParaRPr lang="ru-RU" sz="1117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endParaRPr lang="ru-RU" sz="814" b="1" dirty="0">
              <a:solidFill>
                <a:srgbClr val="657480"/>
              </a:solidFill>
            </a:endParaRP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87629" y="3207705"/>
            <a:ext cx="3729014" cy="625275"/>
          </a:xfrm>
          <a:prstGeom prst="rect">
            <a:avLst/>
          </a:prstGeom>
        </p:spPr>
        <p:txBody>
          <a:bodyPr vert="horz" lIns="46521" tIns="23261" rIns="46521" bIns="23261" numCol="1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15922"/>
              </a:buClr>
              <a:buSzPct val="136000"/>
            </a:pPr>
            <a:r>
              <a:rPr lang="ru-RU" sz="1490" b="1" dirty="0">
                <a:solidFill>
                  <a:srgbClr val="65747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Мы сотрудничаем с ведущими </a:t>
            </a:r>
            <a:br>
              <a:rPr lang="ru-RU" sz="1490" b="1" dirty="0">
                <a:solidFill>
                  <a:srgbClr val="65747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90" b="1" dirty="0">
                <a:solidFill>
                  <a:srgbClr val="65747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учебными заведениями региона</a:t>
            </a:r>
            <a:r>
              <a:rPr lang="ru-RU" sz="14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475" b="1" dirty="0">
              <a:solidFill>
                <a:srgbClr val="65747B"/>
              </a:solidFill>
            </a:endParaRPr>
          </a:p>
          <a:p>
            <a:pPr marL="232598" indent="-232598" algn="l">
              <a:buClr>
                <a:srgbClr val="F15922"/>
              </a:buClr>
              <a:buSzPct val="136000"/>
              <a:buFont typeface="Calibri" panose="020F0502020204030204" pitchFamily="34" charset="0"/>
              <a:buChar char="•"/>
            </a:pPr>
            <a:endParaRPr lang="ru-RU" sz="1475" b="1" dirty="0">
              <a:solidFill>
                <a:srgbClr val="65747B"/>
              </a:solidFill>
            </a:endParaRPr>
          </a:p>
          <a:p>
            <a:pPr algn="l">
              <a:buClr>
                <a:srgbClr val="F15922"/>
              </a:buClr>
              <a:buSzPct val="136000"/>
            </a:pPr>
            <a:endParaRPr lang="ru-RU" sz="1475" b="1" dirty="0">
              <a:solidFill>
                <a:srgbClr val="65747B"/>
              </a:solidFill>
            </a:endParaRP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181610" y="3710262"/>
            <a:ext cx="3431429" cy="840191"/>
          </a:xfrm>
          <a:prstGeom prst="rect">
            <a:avLst/>
          </a:prstGeom>
        </p:spPr>
        <p:txBody>
          <a:bodyPr vert="horz" lIns="46521" tIns="23261" rIns="46521" bIns="2326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1018" b="1" dirty="0">
                <a:solidFill>
                  <a:srgbClr val="F15922"/>
                </a:solidFill>
              </a:rPr>
              <a:t>ПАО «Т Плюс» гарантирует выплату дополнительной стипендии успешно обучающимся студентам, прохождение практики на предприятиях Компании и трудоустройство</a:t>
            </a:r>
          </a:p>
        </p:txBody>
      </p:sp>
      <p:sp>
        <p:nvSpPr>
          <p:cNvPr id="16" name="Прямоугольник с двумя скругленными соседними углами 15"/>
          <p:cNvSpPr/>
          <p:nvPr/>
        </p:nvSpPr>
        <p:spPr>
          <a:xfrm>
            <a:off x="1179664" y="4666803"/>
            <a:ext cx="2600174" cy="660847"/>
          </a:xfrm>
          <a:prstGeom prst="round2SameRect">
            <a:avLst/>
          </a:prstGeom>
          <a:solidFill>
            <a:srgbClr val="657480"/>
          </a:solidFill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521" tIns="23261" rIns="46521" bIns="2326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035"/>
          </a:p>
        </p:txBody>
      </p:sp>
      <p:sp>
        <p:nvSpPr>
          <p:cNvPr id="15" name="Прямоугольник с двумя скругленными соседними углами 14"/>
          <p:cNvSpPr/>
          <p:nvPr/>
        </p:nvSpPr>
        <p:spPr>
          <a:xfrm>
            <a:off x="0" y="4666803"/>
            <a:ext cx="1358246" cy="667471"/>
          </a:xfrm>
          <a:prstGeom prst="round2SameRect">
            <a:avLst/>
          </a:prstGeom>
          <a:solidFill>
            <a:srgbClr val="F15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521" tIns="23261" rIns="46521" bIns="2326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035">
              <a:solidFill>
                <a:srgbClr val="F15922"/>
              </a:solidFill>
            </a:endParaRPr>
          </a:p>
        </p:txBody>
      </p:sp>
      <p:sp>
        <p:nvSpPr>
          <p:cNvPr id="17" name="Подзаголовок 2"/>
          <p:cNvSpPr txBox="1">
            <a:spLocks/>
          </p:cNvSpPr>
          <p:nvPr/>
        </p:nvSpPr>
        <p:spPr>
          <a:xfrm>
            <a:off x="904825" y="4894073"/>
            <a:ext cx="2616811" cy="158937"/>
          </a:xfrm>
          <a:prstGeom prst="rect">
            <a:avLst/>
          </a:prstGeom>
        </p:spPr>
        <p:txBody>
          <a:bodyPr vert="horz" lIns="46521" tIns="23261" rIns="46521" bIns="23261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814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hr.kirov@tplusgroup.ru</a:t>
            </a:r>
            <a:endParaRPr lang="ru-RU" sz="814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одзаголовок 2"/>
          <p:cNvSpPr txBox="1">
            <a:spLocks/>
          </p:cNvSpPr>
          <p:nvPr/>
        </p:nvSpPr>
        <p:spPr>
          <a:xfrm>
            <a:off x="-942215" y="4761527"/>
            <a:ext cx="2961506" cy="488724"/>
          </a:xfrm>
          <a:prstGeom prst="rect">
            <a:avLst/>
          </a:prstGeom>
        </p:spPr>
        <p:txBody>
          <a:bodyPr vert="horz" lIns="46521" tIns="23261" rIns="46521" bIns="23261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814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</a:t>
            </a:r>
            <a:r>
              <a:rPr lang="en-US" sz="814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8(8332)57-45-45</a:t>
            </a:r>
          </a:p>
          <a:p>
            <a:pPr>
              <a:lnSpc>
                <a:spcPct val="100000"/>
              </a:lnSpc>
            </a:pPr>
            <a:r>
              <a:rPr lang="ru-RU" sz="814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</a:t>
            </a:r>
            <a:r>
              <a:rPr lang="en-US" sz="814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8(922)970-49-09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244" y="4712436"/>
            <a:ext cx="586906" cy="58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00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 descr="https://www.santehnica.ru/files/images/resized/products/1/5/1593340-159334.318x35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458" y="1536496"/>
            <a:ext cx="848803" cy="10057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289441" y="1201385"/>
            <a:ext cx="2714781" cy="1877672"/>
          </a:xfrm>
          <a:prstGeom prst="roundRect">
            <a:avLst/>
          </a:prstGeom>
          <a:solidFill>
            <a:srgbClr val="F15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521" tIns="23261" rIns="46521" bIns="2326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035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3220" y="66737"/>
            <a:ext cx="2871030" cy="894804"/>
          </a:xfrm>
        </p:spPr>
        <p:txBody>
          <a:bodyPr>
            <a:normAutofit fontScale="90000"/>
          </a:bodyPr>
          <a:lstStyle/>
          <a:p>
            <a:pPr algn="l"/>
            <a:r>
              <a:rPr lang="ru-RU" sz="1221" b="1" dirty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Кировский филиал ПАО «Т Плюс»</a:t>
            </a:r>
            <a:br>
              <a:rPr lang="ru-RU" sz="1221" b="1" dirty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221" b="1" dirty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заинтересован в привлечении в отрасль молодых перспективных специалистов</a:t>
            </a:r>
            <a:br>
              <a:rPr lang="ru-RU" sz="1221" b="1" dirty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221" b="1" dirty="0">
              <a:solidFill>
                <a:srgbClr val="F15922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1883" y="754053"/>
            <a:ext cx="3618889" cy="928145"/>
          </a:xfrm>
        </p:spPr>
        <p:txBody>
          <a:bodyPr>
            <a:normAutofit/>
          </a:bodyPr>
          <a:lstStyle/>
          <a:p>
            <a:r>
              <a:rPr lang="ru-RU" sz="931" b="1" dirty="0" smtClean="0">
                <a:solidFill>
                  <a:srgbClr val="65747B"/>
                </a:solidFill>
              </a:rPr>
              <a:t/>
            </a:r>
            <a:br>
              <a:rPr lang="ru-RU" sz="931" b="1" dirty="0" smtClean="0">
                <a:solidFill>
                  <a:srgbClr val="65747B"/>
                </a:solidFill>
              </a:rPr>
            </a:br>
            <a:r>
              <a:rPr lang="ru-RU" sz="931" b="1" dirty="0" smtClean="0">
                <a:solidFill>
                  <a:srgbClr val="65747B"/>
                </a:solidFill>
              </a:rPr>
              <a:t>Мы предлагаем </a:t>
            </a:r>
            <a:r>
              <a:rPr lang="ru-RU" sz="931" b="1" dirty="0">
                <a:solidFill>
                  <a:srgbClr val="65747B"/>
                </a:solidFill>
              </a:rPr>
              <a:t>возможность обучения по целевым договорам</a:t>
            </a:r>
            <a:r>
              <a:rPr lang="ru-RU" sz="931" dirty="0">
                <a:solidFill>
                  <a:srgbClr val="65747B"/>
                </a:solidFill>
              </a:rPr>
              <a:t/>
            </a:r>
            <a:br>
              <a:rPr lang="ru-RU" sz="931" dirty="0">
                <a:solidFill>
                  <a:srgbClr val="65747B"/>
                </a:solidFill>
              </a:rPr>
            </a:br>
            <a:endParaRPr lang="ru-RU" sz="931" dirty="0">
              <a:solidFill>
                <a:srgbClr val="65747B"/>
              </a:solidFill>
            </a:endParaRPr>
          </a:p>
        </p:txBody>
      </p:sp>
      <p:pic>
        <p:nvPicPr>
          <p:cNvPr id="1026" name="Picture 2" descr="https://gidr1.ru/api/storage/media/3336a065-4ea2-49a8-b560-c20fc68ac52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723" y="375435"/>
            <a:ext cx="418274" cy="25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289441" y="1179641"/>
            <a:ext cx="2651016" cy="2105032"/>
          </a:xfrm>
          <a:prstGeom prst="rect">
            <a:avLst/>
          </a:prstGeom>
        </p:spPr>
        <p:txBody>
          <a:bodyPr vert="horz" lIns="46521" tIns="23261" rIns="46521" bIns="23261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838" b="1" dirty="0">
                <a:solidFill>
                  <a:schemeClr val="bg1"/>
                </a:solidFill>
              </a:rPr>
              <a:t>Компания готовит кадры для энергетики по </a:t>
            </a:r>
            <a:br>
              <a:rPr lang="ru-RU" sz="838" b="1" dirty="0">
                <a:solidFill>
                  <a:schemeClr val="bg1"/>
                </a:solidFill>
              </a:rPr>
            </a:br>
            <a:r>
              <a:rPr lang="ru-RU" sz="838" b="1" dirty="0">
                <a:solidFill>
                  <a:schemeClr val="bg1"/>
                </a:solidFill>
              </a:rPr>
              <a:t>специальностям высшего профессионального образования :</a:t>
            </a:r>
          </a:p>
          <a:p>
            <a:pPr>
              <a:lnSpc>
                <a:spcPct val="100000"/>
              </a:lnSpc>
            </a:pPr>
            <a:r>
              <a:rPr lang="ru-RU" sz="1117" b="1" dirty="0">
                <a:solidFill>
                  <a:schemeClr val="bg1"/>
                </a:solidFill>
              </a:rPr>
              <a:t>инженер-теплоэнергетик</a:t>
            </a:r>
            <a:br>
              <a:rPr lang="ru-RU" sz="1117" b="1" dirty="0">
                <a:solidFill>
                  <a:schemeClr val="bg1"/>
                </a:solidFill>
              </a:rPr>
            </a:br>
            <a:r>
              <a:rPr lang="ru-RU" sz="1117" b="1" dirty="0">
                <a:solidFill>
                  <a:schemeClr val="bg1"/>
                </a:solidFill>
              </a:rPr>
              <a:t>инженер-электрик</a:t>
            </a:r>
          </a:p>
          <a:p>
            <a:pPr>
              <a:lnSpc>
                <a:spcPct val="100000"/>
              </a:lnSpc>
            </a:pPr>
            <a:r>
              <a:rPr lang="ru-RU" sz="814" b="1" dirty="0">
                <a:solidFill>
                  <a:schemeClr val="bg1"/>
                </a:solidFill>
              </a:rPr>
              <a:t/>
            </a:r>
            <a:br>
              <a:rPr lang="ru-RU" sz="814" b="1" dirty="0">
                <a:solidFill>
                  <a:schemeClr val="bg1"/>
                </a:solidFill>
              </a:rPr>
            </a:br>
            <a:r>
              <a:rPr lang="ru-RU" sz="814" b="1" dirty="0">
                <a:solidFill>
                  <a:schemeClr val="bg1"/>
                </a:solidFill>
              </a:rPr>
              <a:t>  </a:t>
            </a:r>
            <a:r>
              <a:rPr lang="ru-RU" sz="838" b="1" dirty="0">
                <a:solidFill>
                  <a:schemeClr val="bg1"/>
                </a:solidFill>
              </a:rPr>
              <a:t>и профессиям среднего профессионального образования:</a:t>
            </a:r>
            <a:br>
              <a:rPr lang="ru-RU" sz="838" b="1" dirty="0">
                <a:solidFill>
                  <a:schemeClr val="bg1"/>
                </a:solidFill>
              </a:rPr>
            </a:br>
            <a:r>
              <a:rPr lang="ru-RU" sz="1117" b="1" dirty="0" err="1">
                <a:solidFill>
                  <a:schemeClr val="bg1"/>
                </a:solidFill>
              </a:rPr>
              <a:t>электрогазосварщик</a:t>
            </a:r>
            <a:r>
              <a:rPr lang="ru-RU" sz="1117" b="1" dirty="0">
                <a:solidFill>
                  <a:schemeClr val="bg1"/>
                </a:solidFill>
              </a:rPr>
              <a:t/>
            </a:r>
            <a:br>
              <a:rPr lang="ru-RU" sz="1117" b="1" dirty="0">
                <a:solidFill>
                  <a:schemeClr val="bg1"/>
                </a:solidFill>
              </a:rPr>
            </a:br>
            <a:r>
              <a:rPr lang="ru-RU" sz="1117" b="1" dirty="0">
                <a:solidFill>
                  <a:schemeClr val="bg1"/>
                </a:solidFill>
              </a:rPr>
              <a:t>электромонтер</a:t>
            </a:r>
            <a:br>
              <a:rPr lang="ru-RU" sz="1117" b="1" dirty="0">
                <a:solidFill>
                  <a:schemeClr val="bg1"/>
                </a:solidFill>
              </a:rPr>
            </a:br>
            <a:r>
              <a:rPr lang="ru-RU" sz="1117" b="1" dirty="0">
                <a:solidFill>
                  <a:schemeClr val="bg1"/>
                </a:solidFill>
              </a:rPr>
              <a:t>электрослесарь</a:t>
            </a:r>
            <a:br>
              <a:rPr lang="ru-RU" sz="1117" b="1" dirty="0">
                <a:solidFill>
                  <a:schemeClr val="bg1"/>
                </a:solidFill>
              </a:rPr>
            </a:br>
            <a:r>
              <a:rPr lang="ru-RU" sz="1117" b="1" dirty="0">
                <a:solidFill>
                  <a:schemeClr val="bg1"/>
                </a:solidFill>
              </a:rPr>
              <a:t>лаборант</a:t>
            </a:r>
            <a:br>
              <a:rPr lang="ru-RU" sz="1117" b="1" dirty="0">
                <a:solidFill>
                  <a:schemeClr val="bg1"/>
                </a:solidFill>
              </a:rPr>
            </a:br>
            <a:endParaRPr lang="ru-RU" sz="1117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endParaRPr lang="ru-RU" sz="814" b="1" dirty="0">
              <a:solidFill>
                <a:srgbClr val="657480"/>
              </a:solidFill>
            </a:endParaRP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87629" y="3207705"/>
            <a:ext cx="3729014" cy="625275"/>
          </a:xfrm>
          <a:prstGeom prst="rect">
            <a:avLst/>
          </a:prstGeom>
        </p:spPr>
        <p:txBody>
          <a:bodyPr vert="horz" lIns="46521" tIns="23261" rIns="46521" bIns="23261" numCol="1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15922"/>
              </a:buClr>
              <a:buSzPct val="136000"/>
            </a:pPr>
            <a:r>
              <a:rPr lang="ru-RU" sz="1490" b="1" dirty="0">
                <a:solidFill>
                  <a:srgbClr val="65747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Мы сотрудничаем с ведущими </a:t>
            </a:r>
            <a:br>
              <a:rPr lang="ru-RU" sz="1490" b="1" dirty="0">
                <a:solidFill>
                  <a:srgbClr val="65747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90" b="1" dirty="0">
                <a:solidFill>
                  <a:srgbClr val="65747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учебными заведениями региона</a:t>
            </a:r>
            <a:r>
              <a:rPr lang="ru-RU" sz="14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475" b="1" dirty="0">
              <a:solidFill>
                <a:srgbClr val="65747B"/>
              </a:solidFill>
            </a:endParaRPr>
          </a:p>
          <a:p>
            <a:pPr marL="232598" indent="-232598" algn="l">
              <a:buClr>
                <a:srgbClr val="F15922"/>
              </a:buClr>
              <a:buSzPct val="136000"/>
              <a:buFont typeface="Calibri" panose="020F0502020204030204" pitchFamily="34" charset="0"/>
              <a:buChar char="•"/>
            </a:pPr>
            <a:endParaRPr lang="ru-RU" sz="1475" b="1" dirty="0">
              <a:solidFill>
                <a:srgbClr val="65747B"/>
              </a:solidFill>
            </a:endParaRPr>
          </a:p>
          <a:p>
            <a:pPr algn="l">
              <a:buClr>
                <a:srgbClr val="F15922"/>
              </a:buClr>
              <a:buSzPct val="136000"/>
            </a:pPr>
            <a:endParaRPr lang="ru-RU" sz="1475" b="1" dirty="0">
              <a:solidFill>
                <a:srgbClr val="65747B"/>
              </a:solidFill>
            </a:endParaRP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181610" y="3710262"/>
            <a:ext cx="3431429" cy="840191"/>
          </a:xfrm>
          <a:prstGeom prst="rect">
            <a:avLst/>
          </a:prstGeom>
        </p:spPr>
        <p:txBody>
          <a:bodyPr vert="horz" lIns="46521" tIns="23261" rIns="46521" bIns="2326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1018" b="1" dirty="0">
                <a:solidFill>
                  <a:srgbClr val="F15922"/>
                </a:solidFill>
              </a:rPr>
              <a:t>ПАО «Т Плюс» гарантирует выплату дополнительной стипендии успешно обучающимся студентам, прохождение практики на предприятиях Компании и трудоустройство</a:t>
            </a:r>
          </a:p>
        </p:txBody>
      </p:sp>
      <p:sp>
        <p:nvSpPr>
          <p:cNvPr id="16" name="Прямоугольник с двумя скругленными соседними углами 15"/>
          <p:cNvSpPr/>
          <p:nvPr/>
        </p:nvSpPr>
        <p:spPr>
          <a:xfrm>
            <a:off x="1179664" y="4666803"/>
            <a:ext cx="2600174" cy="660847"/>
          </a:xfrm>
          <a:prstGeom prst="round2SameRect">
            <a:avLst/>
          </a:prstGeom>
          <a:solidFill>
            <a:srgbClr val="657480"/>
          </a:solidFill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521" tIns="23261" rIns="46521" bIns="2326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035"/>
          </a:p>
        </p:txBody>
      </p:sp>
      <p:sp>
        <p:nvSpPr>
          <p:cNvPr id="15" name="Прямоугольник с двумя скругленными соседними углами 14"/>
          <p:cNvSpPr/>
          <p:nvPr/>
        </p:nvSpPr>
        <p:spPr>
          <a:xfrm>
            <a:off x="0" y="4666803"/>
            <a:ext cx="1358246" cy="667471"/>
          </a:xfrm>
          <a:prstGeom prst="round2SameRect">
            <a:avLst/>
          </a:prstGeom>
          <a:solidFill>
            <a:srgbClr val="F15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521" tIns="23261" rIns="46521" bIns="2326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035">
              <a:solidFill>
                <a:srgbClr val="F15922"/>
              </a:solidFill>
            </a:endParaRPr>
          </a:p>
        </p:txBody>
      </p:sp>
      <p:sp>
        <p:nvSpPr>
          <p:cNvPr id="17" name="Подзаголовок 2"/>
          <p:cNvSpPr txBox="1">
            <a:spLocks/>
          </p:cNvSpPr>
          <p:nvPr/>
        </p:nvSpPr>
        <p:spPr>
          <a:xfrm>
            <a:off x="904825" y="4894073"/>
            <a:ext cx="2616811" cy="158937"/>
          </a:xfrm>
          <a:prstGeom prst="rect">
            <a:avLst/>
          </a:prstGeom>
        </p:spPr>
        <p:txBody>
          <a:bodyPr vert="horz" lIns="46521" tIns="23261" rIns="46521" bIns="23261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814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hr.kirov@tplusgroup.ru</a:t>
            </a:r>
            <a:endParaRPr lang="ru-RU" sz="814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одзаголовок 2"/>
          <p:cNvSpPr txBox="1">
            <a:spLocks/>
          </p:cNvSpPr>
          <p:nvPr/>
        </p:nvSpPr>
        <p:spPr>
          <a:xfrm>
            <a:off x="-942215" y="4761527"/>
            <a:ext cx="2961506" cy="488724"/>
          </a:xfrm>
          <a:prstGeom prst="rect">
            <a:avLst/>
          </a:prstGeom>
        </p:spPr>
        <p:txBody>
          <a:bodyPr vert="horz" lIns="46521" tIns="23261" rIns="46521" bIns="23261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814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</a:t>
            </a:r>
            <a:r>
              <a:rPr lang="en-US" sz="814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8(8332)57-45-45</a:t>
            </a:r>
          </a:p>
          <a:p>
            <a:pPr>
              <a:lnSpc>
                <a:spcPct val="100000"/>
              </a:lnSpc>
            </a:pPr>
            <a:r>
              <a:rPr lang="ru-RU" sz="814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</a:t>
            </a:r>
            <a:r>
              <a:rPr lang="en-US" sz="814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8(922)970-49-09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244" y="4712436"/>
            <a:ext cx="586906" cy="58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3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с двумя скругленными соседними углами 18"/>
          <p:cNvSpPr/>
          <p:nvPr/>
        </p:nvSpPr>
        <p:spPr>
          <a:xfrm>
            <a:off x="-10997" y="4664715"/>
            <a:ext cx="3790835" cy="520422"/>
          </a:xfrm>
          <a:prstGeom prst="round2SameRect">
            <a:avLst/>
          </a:prstGeom>
          <a:solidFill>
            <a:srgbClr val="F15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521" tIns="23261" rIns="46521" bIns="2326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035">
              <a:solidFill>
                <a:srgbClr val="F1592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181" y="156653"/>
            <a:ext cx="3532953" cy="378306"/>
          </a:xfrm>
        </p:spPr>
        <p:txBody>
          <a:bodyPr>
            <a:normAutofit fontScale="90000"/>
          </a:bodyPr>
          <a:lstStyle/>
          <a:p>
            <a:r>
              <a:rPr lang="ru-RU" sz="1221" b="1" dirty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Учебные заведения региона для заключения целевых договоров на обучение</a:t>
            </a: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117942" y="3784948"/>
            <a:ext cx="3431429" cy="840191"/>
          </a:xfrm>
          <a:prstGeom prst="rect">
            <a:avLst/>
          </a:prstGeom>
        </p:spPr>
        <p:txBody>
          <a:bodyPr vert="horz" lIns="46521" tIns="23261" rIns="46521" bIns="2326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38" b="1" dirty="0">
                <a:solidFill>
                  <a:srgbClr val="F1592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При заключении договора ПАО «Т Плюс» гарантирует прохождение практики, выплату стипендии успешным студентам, трудоустройство. </a:t>
            </a:r>
          </a:p>
          <a:p>
            <a:r>
              <a:rPr lang="ru-RU" sz="745" dirty="0">
                <a:ea typeface="Tahoma" panose="020B0604030504040204" pitchFamily="34" charset="0"/>
                <a:cs typeface="Tahoma" panose="020B0604030504040204" pitchFamily="34" charset="0"/>
              </a:rPr>
              <a:t>Контакты по заключению целевых договоров:</a:t>
            </a:r>
            <a:br>
              <a:rPr lang="ru-RU" sz="745" dirty="0"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745" dirty="0">
                <a:ea typeface="Tahoma" panose="020B0604030504040204" pitchFamily="34" charset="0"/>
                <a:cs typeface="Tahoma" panose="020B0604030504040204" pitchFamily="34" charset="0"/>
              </a:rPr>
              <a:t>Главный специалист управления привлечения, развития персонала и корпоративной культуры </a:t>
            </a:r>
          </a:p>
          <a:p>
            <a:r>
              <a:rPr lang="ru-RU" sz="931" b="1" dirty="0">
                <a:solidFill>
                  <a:srgbClr val="65747B"/>
                </a:solidFill>
              </a:rPr>
              <a:t>Семерикова Ирина Сергеевна</a:t>
            </a:r>
            <a:endParaRPr lang="ru-RU" sz="931" dirty="0">
              <a:solidFill>
                <a:srgbClr val="65747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838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838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018" b="1" dirty="0">
              <a:solidFill>
                <a:srgbClr val="F159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Подзаголовок 2"/>
          <p:cNvSpPr txBox="1">
            <a:spLocks/>
          </p:cNvSpPr>
          <p:nvPr/>
        </p:nvSpPr>
        <p:spPr>
          <a:xfrm>
            <a:off x="1261052" y="4821278"/>
            <a:ext cx="2801309" cy="263717"/>
          </a:xfrm>
          <a:prstGeom prst="rect">
            <a:avLst/>
          </a:prstGeom>
        </p:spPr>
        <p:txBody>
          <a:bodyPr vert="horz" lIns="46521" tIns="23261" rIns="46521" bIns="23261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931" b="1" dirty="0">
                <a:solidFill>
                  <a:schemeClr val="bg1"/>
                </a:solidFill>
              </a:rPr>
              <a:t>Irina.Semerikova@tplusgroup.ru</a:t>
            </a:r>
          </a:p>
          <a:p>
            <a:pPr>
              <a:lnSpc>
                <a:spcPct val="100000"/>
              </a:lnSpc>
            </a:pPr>
            <a:endParaRPr lang="ru-RU" sz="931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одзаголовок 2"/>
          <p:cNvSpPr txBox="1">
            <a:spLocks/>
          </p:cNvSpPr>
          <p:nvPr/>
        </p:nvSpPr>
        <p:spPr>
          <a:xfrm>
            <a:off x="-689960" y="4585563"/>
            <a:ext cx="2775700" cy="808710"/>
          </a:xfrm>
          <a:prstGeom prst="rect">
            <a:avLst/>
          </a:prstGeom>
        </p:spPr>
        <p:txBody>
          <a:bodyPr vert="horz" lIns="46521" tIns="23261" rIns="46521" bIns="23261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1024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</a:t>
            </a:r>
            <a:r>
              <a:rPr lang="ru-RU" sz="1024" dirty="0"/>
              <a:t/>
            </a:r>
            <a:br>
              <a:rPr lang="ru-RU" sz="1024" dirty="0"/>
            </a:br>
            <a:r>
              <a:rPr lang="ru-RU" sz="1024" b="1" dirty="0">
                <a:solidFill>
                  <a:schemeClr val="bg1"/>
                </a:solidFill>
              </a:rPr>
              <a:t>8 (8332) 57-45-45</a:t>
            </a:r>
          </a:p>
          <a:p>
            <a:pPr>
              <a:lnSpc>
                <a:spcPct val="100000"/>
              </a:lnSpc>
            </a:pPr>
            <a:r>
              <a:rPr lang="ru-RU" sz="1024" b="1" dirty="0">
                <a:solidFill>
                  <a:schemeClr val="bg1"/>
                </a:solidFill>
              </a:rPr>
              <a:t> 8-922-970-49-09</a:t>
            </a:r>
            <a:r>
              <a:rPr lang="ru-RU" sz="1350" dirty="0"/>
              <a:t/>
            </a:r>
            <a:br>
              <a:rPr lang="ru-RU" sz="1350" dirty="0"/>
            </a:br>
            <a:endParaRPr lang="en-US" sz="135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129909"/>
              </p:ext>
            </p:extLst>
          </p:nvPr>
        </p:nvGraphicFramePr>
        <p:xfrm>
          <a:off x="41443" y="593162"/>
          <a:ext cx="3685954" cy="31529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5252">
                  <a:extLst>
                    <a:ext uri="{9D8B030D-6E8A-4147-A177-3AD203B41FA5}">
                      <a16:colId xmlns:a16="http://schemas.microsoft.com/office/drawing/2014/main" val="1966087828"/>
                    </a:ext>
                  </a:extLst>
                </a:gridCol>
                <a:gridCol w="1139057">
                  <a:extLst>
                    <a:ext uri="{9D8B030D-6E8A-4147-A177-3AD203B41FA5}">
                      <a16:colId xmlns:a16="http://schemas.microsoft.com/office/drawing/2014/main" val="3454988653"/>
                    </a:ext>
                  </a:extLst>
                </a:gridCol>
                <a:gridCol w="1011645">
                  <a:extLst>
                    <a:ext uri="{9D8B030D-6E8A-4147-A177-3AD203B41FA5}">
                      <a16:colId xmlns:a16="http://schemas.microsoft.com/office/drawing/2014/main" val="1598527708"/>
                    </a:ext>
                  </a:extLst>
                </a:gridCol>
              </a:tblGrid>
              <a:tr h="170259">
                <a:tc grid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65747B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ГОУ ВПО «Вятский государственный университет»</a:t>
                      </a: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0751242"/>
                  </a:ext>
                </a:extLst>
              </a:tr>
              <a:tr h="341717"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dirty="0" smtClean="0"/>
                        <a:t>13.03.01 Теплоэнергетика и теплотехника, Электроэнергетика и электротехника</a:t>
                      </a: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dirty="0" smtClean="0"/>
                        <a:t>Инженер-теплоэнергетик</a:t>
                      </a:r>
                      <a:br>
                        <a:rPr lang="ru-RU" sz="700" dirty="0" smtClean="0"/>
                      </a:br>
                      <a:r>
                        <a:rPr lang="ru-RU" sz="700" dirty="0" smtClean="0"/>
                        <a:t>инженер-электроэнергетик</a:t>
                      </a:r>
                    </a:p>
                    <a:p>
                      <a:endParaRPr lang="ru-RU" sz="700" dirty="0"/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dirty="0" err="1" smtClean="0"/>
                        <a:t>Бакалавриат</a:t>
                      </a:r>
                      <a:r>
                        <a:rPr lang="ru-RU" sz="700" dirty="0" smtClean="0"/>
                        <a:t> – 4 года</a:t>
                      </a:r>
                    </a:p>
                    <a:p>
                      <a:endParaRPr lang="ru-RU" sz="700" dirty="0"/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306447"/>
                  </a:ext>
                </a:extLst>
              </a:tr>
              <a:tr h="170259">
                <a:tc gridSpan="3">
                  <a:txBody>
                    <a:bodyPr/>
                    <a:lstStyle/>
                    <a:p>
                      <a:pPr marL="0" marR="0" lvl="0" indent="0" algn="ctr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rgbClr val="65747B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КОГПОАУ «Вятский электромашиностроительный техникум»</a:t>
                      </a: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3975056"/>
                  </a:ext>
                </a:extLst>
              </a:tr>
              <a:tr h="496589"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effectLst/>
                        </a:rPr>
                        <a:t>13.02.01 Техническая эксплуатация  и обслуживание электрического и электромеханического оборудования по отраслям</a:t>
                      </a:r>
                      <a:endParaRPr lang="ru-RU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effectLst/>
                        </a:rPr>
                        <a:t>Техник-электрик</a:t>
                      </a:r>
                      <a:endParaRPr lang="ru-RU" sz="700" dirty="0" smtClean="0"/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effectLst/>
                        </a:rPr>
                        <a:t>Срок обучения - </a:t>
                      </a:r>
                      <a:r>
                        <a:rPr lang="ru-RU" sz="700" kern="1200" dirty="0" smtClean="0">
                          <a:effectLst/>
                        </a:rPr>
                        <a:t>3 г 10 м, на базе 9 классов</a:t>
                      </a:r>
                      <a:endParaRPr lang="ru-RU" sz="700" dirty="0"/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272718"/>
                  </a:ext>
                </a:extLst>
              </a:tr>
              <a:tr h="496589"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effectLst/>
                        </a:rPr>
                        <a:t>13.01.10 </a:t>
                      </a:r>
                      <a:br>
                        <a:rPr lang="ru-RU" sz="700" kern="1200" dirty="0" smtClean="0">
                          <a:effectLst/>
                        </a:rPr>
                      </a:br>
                      <a:r>
                        <a:rPr lang="ru-RU" sz="700" kern="1200" dirty="0" smtClean="0">
                          <a:effectLst/>
                        </a:rPr>
                        <a:t>Электромонтер по ремонту и обслуживанию электрооборудования</a:t>
                      </a: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effectLst/>
                        </a:rPr>
                        <a:t>Электромонтер </a:t>
                      </a:r>
                      <a:endParaRPr lang="ru-RU" sz="700" dirty="0" smtClean="0"/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dirty="0" smtClean="0">
                          <a:effectLst/>
                        </a:rPr>
                        <a:t>Срок обучения - </a:t>
                      </a:r>
                      <a:r>
                        <a:rPr lang="ru-RU" sz="700" kern="1200" dirty="0" smtClean="0">
                          <a:effectLst/>
                        </a:rPr>
                        <a:t>1 г 10 м, на базе 9 классов</a:t>
                      </a:r>
                      <a:endParaRPr lang="ru-RU" sz="700" dirty="0" smtClean="0"/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9681508"/>
                  </a:ext>
                </a:extLst>
              </a:tr>
              <a:tr h="383083"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effectLst/>
                        </a:rPr>
                        <a:t>15.01.05</a:t>
                      </a:r>
                      <a:br>
                        <a:rPr lang="ru-RU" sz="700" kern="1200" dirty="0" smtClean="0">
                          <a:effectLst/>
                        </a:rPr>
                      </a:br>
                      <a:r>
                        <a:rPr lang="ru-RU" sz="700" kern="1200" dirty="0" smtClean="0">
                          <a:effectLst/>
                        </a:rPr>
                        <a:t>Сварщик (ручной и частично механизированной сварки)</a:t>
                      </a: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700" kern="1200" dirty="0" smtClean="0">
                          <a:effectLst/>
                        </a:rPr>
                        <a:t>Электрогазосварщик</a:t>
                      </a:r>
                      <a:endParaRPr lang="ru-RU" sz="700" dirty="0"/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dirty="0" smtClean="0">
                          <a:effectLst/>
                        </a:rPr>
                        <a:t>Срок обучения - </a:t>
                      </a:r>
                      <a:r>
                        <a:rPr lang="ru-RU" sz="700" kern="1200" dirty="0" smtClean="0">
                          <a:effectLst/>
                        </a:rPr>
                        <a:t>1 г 10 м, на базе 9 классов</a:t>
                      </a: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6334164"/>
                  </a:ext>
                </a:extLst>
              </a:tr>
              <a:tr h="155923">
                <a:tc gridSpan="3"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65747B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КОГПОБУ «Кировский авиационный техникум»</a:t>
                      </a:r>
                      <a:endParaRPr lang="ru-RU" sz="700" b="1" dirty="0">
                        <a:solidFill>
                          <a:srgbClr val="65747B"/>
                        </a:solidFill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23197"/>
                  </a:ext>
                </a:extLst>
              </a:tr>
              <a:tr h="539153"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effectLst/>
                        </a:rPr>
                        <a:t>13.02.01 </a:t>
                      </a:r>
                      <a:br>
                        <a:rPr lang="ru-RU" sz="700" kern="1200" dirty="0" smtClean="0">
                          <a:effectLst/>
                        </a:rPr>
                      </a:br>
                      <a:r>
                        <a:rPr lang="ru-RU" sz="700" kern="1200" dirty="0" smtClean="0">
                          <a:effectLst/>
                        </a:rPr>
                        <a:t>Техническая эксплуатация  и обслуживание электрического и электромеханического оборудования по отраслям</a:t>
                      </a: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effectLst/>
                        </a:rPr>
                        <a:t>Техник-электрик</a:t>
                      </a:r>
                      <a:endParaRPr lang="ru-RU" sz="700" dirty="0" smtClean="0"/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dirty="0" smtClean="0">
                          <a:effectLst/>
                        </a:rPr>
                        <a:t>Срок обучения -</a:t>
                      </a:r>
                      <a:r>
                        <a:rPr lang="ru-RU" sz="700" baseline="0" dirty="0" smtClean="0">
                          <a:effectLst/>
                        </a:rPr>
                        <a:t> </a:t>
                      </a:r>
                      <a:r>
                        <a:rPr lang="ru-RU" sz="700" kern="1200" dirty="0" smtClean="0">
                          <a:effectLst/>
                        </a:rPr>
                        <a:t>3 г 10 м, на базе 9 классов</a:t>
                      </a:r>
                      <a:endParaRPr lang="ru-RU" sz="700" dirty="0" smtClean="0"/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4401564"/>
                  </a:ext>
                </a:extLst>
              </a:tr>
              <a:tr h="341717"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Технология аналитического контроля химических соединений</a:t>
                      </a: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Техник </a:t>
                      </a:r>
                      <a:endParaRPr lang="ru-RU" sz="700" dirty="0" smtClean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dirty="0" smtClean="0"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Срок обучения -</a:t>
                      </a:r>
                      <a:r>
                        <a:rPr lang="ru-RU" sz="700" b="1" baseline="0" dirty="0" smtClean="0"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г 10 м, на базе 9 классов</a:t>
                      </a:r>
                      <a:endParaRPr lang="ru-RU" sz="600" dirty="0" smtClean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961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816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с двумя скругленными соседними углами 18"/>
          <p:cNvSpPr/>
          <p:nvPr/>
        </p:nvSpPr>
        <p:spPr>
          <a:xfrm>
            <a:off x="-10997" y="4664715"/>
            <a:ext cx="3790835" cy="520422"/>
          </a:xfrm>
          <a:prstGeom prst="round2SameRect">
            <a:avLst/>
          </a:prstGeom>
          <a:solidFill>
            <a:srgbClr val="F15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6521" tIns="23261" rIns="46521" bIns="2326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035">
              <a:solidFill>
                <a:srgbClr val="F1592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181" y="156653"/>
            <a:ext cx="3532953" cy="378306"/>
          </a:xfrm>
        </p:spPr>
        <p:txBody>
          <a:bodyPr>
            <a:normAutofit fontScale="90000"/>
          </a:bodyPr>
          <a:lstStyle/>
          <a:p>
            <a:r>
              <a:rPr lang="ru-RU" sz="1221" b="1" dirty="0">
                <a:solidFill>
                  <a:srgbClr val="F1592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Учебные заведения региона для заключения целевых договоров на обучение</a:t>
            </a: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117942" y="3784948"/>
            <a:ext cx="3431429" cy="840191"/>
          </a:xfrm>
          <a:prstGeom prst="rect">
            <a:avLst/>
          </a:prstGeom>
        </p:spPr>
        <p:txBody>
          <a:bodyPr vert="horz" lIns="46521" tIns="23261" rIns="46521" bIns="2326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38" b="1" dirty="0">
                <a:solidFill>
                  <a:srgbClr val="F15922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При заключении договора ПАО «Т Плюс» гарантирует прохождение практики, выплату стипендии успешным студентам, трудоустройство. </a:t>
            </a:r>
          </a:p>
          <a:p>
            <a:r>
              <a:rPr lang="ru-RU" sz="745" dirty="0">
                <a:ea typeface="Tahoma" panose="020B0604030504040204" pitchFamily="34" charset="0"/>
                <a:cs typeface="Tahoma" panose="020B0604030504040204" pitchFamily="34" charset="0"/>
              </a:rPr>
              <a:t>Контакты по заключению целевых договоров:</a:t>
            </a:r>
            <a:br>
              <a:rPr lang="ru-RU" sz="745" dirty="0"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745" dirty="0">
                <a:ea typeface="Tahoma" panose="020B0604030504040204" pitchFamily="34" charset="0"/>
                <a:cs typeface="Tahoma" panose="020B0604030504040204" pitchFamily="34" charset="0"/>
              </a:rPr>
              <a:t>Главный специалист управления привлечения, развития персонала и корпоративной культуры </a:t>
            </a:r>
          </a:p>
          <a:p>
            <a:r>
              <a:rPr lang="ru-RU" sz="931" b="1" dirty="0">
                <a:solidFill>
                  <a:srgbClr val="65747B"/>
                </a:solidFill>
              </a:rPr>
              <a:t>Семерикова Ирина Сергеевна</a:t>
            </a:r>
            <a:endParaRPr lang="ru-RU" sz="931" dirty="0">
              <a:solidFill>
                <a:srgbClr val="65747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838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838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018" b="1" dirty="0">
              <a:solidFill>
                <a:srgbClr val="F159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Подзаголовок 2"/>
          <p:cNvSpPr txBox="1">
            <a:spLocks/>
          </p:cNvSpPr>
          <p:nvPr/>
        </p:nvSpPr>
        <p:spPr>
          <a:xfrm>
            <a:off x="1261052" y="4821278"/>
            <a:ext cx="2801309" cy="263717"/>
          </a:xfrm>
          <a:prstGeom prst="rect">
            <a:avLst/>
          </a:prstGeom>
        </p:spPr>
        <p:txBody>
          <a:bodyPr vert="horz" lIns="46521" tIns="23261" rIns="46521" bIns="23261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931" b="1" dirty="0">
                <a:solidFill>
                  <a:schemeClr val="bg1"/>
                </a:solidFill>
              </a:rPr>
              <a:t>Irina.Semerikova@tplusgroup.ru</a:t>
            </a:r>
          </a:p>
          <a:p>
            <a:pPr>
              <a:lnSpc>
                <a:spcPct val="100000"/>
              </a:lnSpc>
            </a:pPr>
            <a:endParaRPr lang="ru-RU" sz="931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одзаголовок 2"/>
          <p:cNvSpPr txBox="1">
            <a:spLocks/>
          </p:cNvSpPr>
          <p:nvPr/>
        </p:nvSpPr>
        <p:spPr>
          <a:xfrm>
            <a:off x="-689960" y="4585563"/>
            <a:ext cx="2775700" cy="808710"/>
          </a:xfrm>
          <a:prstGeom prst="rect">
            <a:avLst/>
          </a:prstGeom>
        </p:spPr>
        <p:txBody>
          <a:bodyPr vert="horz" lIns="46521" tIns="23261" rIns="46521" bIns="23261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1024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</a:t>
            </a:r>
            <a:r>
              <a:rPr lang="ru-RU" sz="1024" dirty="0"/>
              <a:t/>
            </a:r>
            <a:br>
              <a:rPr lang="ru-RU" sz="1024" dirty="0"/>
            </a:br>
            <a:r>
              <a:rPr lang="ru-RU" sz="1024" b="1" dirty="0">
                <a:solidFill>
                  <a:schemeClr val="bg1"/>
                </a:solidFill>
              </a:rPr>
              <a:t>8 (8332) 57-45-45</a:t>
            </a:r>
          </a:p>
          <a:p>
            <a:pPr>
              <a:lnSpc>
                <a:spcPct val="100000"/>
              </a:lnSpc>
            </a:pPr>
            <a:r>
              <a:rPr lang="ru-RU" sz="1024" b="1" dirty="0">
                <a:solidFill>
                  <a:schemeClr val="bg1"/>
                </a:solidFill>
              </a:rPr>
              <a:t> 8-922-970-49-09</a:t>
            </a:r>
            <a:r>
              <a:rPr lang="ru-RU" sz="1350" dirty="0"/>
              <a:t/>
            </a:r>
            <a:br>
              <a:rPr lang="ru-RU" sz="1350" dirty="0"/>
            </a:br>
            <a:endParaRPr lang="en-US" sz="135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129909"/>
              </p:ext>
            </p:extLst>
          </p:nvPr>
        </p:nvGraphicFramePr>
        <p:xfrm>
          <a:off x="41443" y="593162"/>
          <a:ext cx="3685954" cy="31529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5252">
                  <a:extLst>
                    <a:ext uri="{9D8B030D-6E8A-4147-A177-3AD203B41FA5}">
                      <a16:colId xmlns:a16="http://schemas.microsoft.com/office/drawing/2014/main" val="1966087828"/>
                    </a:ext>
                  </a:extLst>
                </a:gridCol>
                <a:gridCol w="1139057">
                  <a:extLst>
                    <a:ext uri="{9D8B030D-6E8A-4147-A177-3AD203B41FA5}">
                      <a16:colId xmlns:a16="http://schemas.microsoft.com/office/drawing/2014/main" val="3454988653"/>
                    </a:ext>
                  </a:extLst>
                </a:gridCol>
                <a:gridCol w="1011645">
                  <a:extLst>
                    <a:ext uri="{9D8B030D-6E8A-4147-A177-3AD203B41FA5}">
                      <a16:colId xmlns:a16="http://schemas.microsoft.com/office/drawing/2014/main" val="1598527708"/>
                    </a:ext>
                  </a:extLst>
                </a:gridCol>
              </a:tblGrid>
              <a:tr h="170259">
                <a:tc grid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rgbClr val="65747B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ГОУ ВПО «Вятский государственный университет»</a:t>
                      </a: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0751242"/>
                  </a:ext>
                </a:extLst>
              </a:tr>
              <a:tr h="341717"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dirty="0" smtClean="0"/>
                        <a:t>13.03.01 Теплоэнергетика и теплотехника, Электроэнергетика и электротехника</a:t>
                      </a: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dirty="0" smtClean="0"/>
                        <a:t>Инженер-теплоэнергетик</a:t>
                      </a:r>
                      <a:br>
                        <a:rPr lang="ru-RU" sz="700" dirty="0" smtClean="0"/>
                      </a:br>
                      <a:r>
                        <a:rPr lang="ru-RU" sz="700" dirty="0" smtClean="0"/>
                        <a:t>инженер-электроэнергетик</a:t>
                      </a:r>
                    </a:p>
                    <a:p>
                      <a:endParaRPr lang="ru-RU" sz="700" dirty="0"/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dirty="0" err="1" smtClean="0"/>
                        <a:t>Бакалавриат</a:t>
                      </a:r>
                      <a:r>
                        <a:rPr lang="ru-RU" sz="700" dirty="0" smtClean="0"/>
                        <a:t> – 4 года</a:t>
                      </a:r>
                    </a:p>
                    <a:p>
                      <a:endParaRPr lang="ru-RU" sz="700" dirty="0"/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306447"/>
                  </a:ext>
                </a:extLst>
              </a:tr>
              <a:tr h="170259">
                <a:tc gridSpan="3">
                  <a:txBody>
                    <a:bodyPr/>
                    <a:lstStyle/>
                    <a:p>
                      <a:pPr marL="0" marR="0" lvl="0" indent="0" algn="ctr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rgbClr val="65747B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КОГПОАУ «Вятский электромашиностроительный техникум»</a:t>
                      </a: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3975056"/>
                  </a:ext>
                </a:extLst>
              </a:tr>
              <a:tr h="496589"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effectLst/>
                        </a:rPr>
                        <a:t>13.02.01 Техническая эксплуатация  и обслуживание электрического и электромеханического оборудования по отраслям</a:t>
                      </a:r>
                      <a:endParaRPr lang="ru-RU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effectLst/>
                        </a:rPr>
                        <a:t>Техник-электрик</a:t>
                      </a:r>
                      <a:endParaRPr lang="ru-RU" sz="700" dirty="0" smtClean="0"/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 smtClean="0">
                          <a:effectLst/>
                        </a:rPr>
                        <a:t>Срок обучения - </a:t>
                      </a:r>
                      <a:r>
                        <a:rPr lang="ru-RU" sz="700" kern="1200" dirty="0" smtClean="0">
                          <a:effectLst/>
                        </a:rPr>
                        <a:t>3 г 10 м, на базе 9 классов</a:t>
                      </a:r>
                      <a:endParaRPr lang="ru-RU" sz="700" dirty="0"/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272718"/>
                  </a:ext>
                </a:extLst>
              </a:tr>
              <a:tr h="496589"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effectLst/>
                        </a:rPr>
                        <a:t>13.01.10 </a:t>
                      </a:r>
                      <a:br>
                        <a:rPr lang="ru-RU" sz="700" kern="1200" dirty="0" smtClean="0">
                          <a:effectLst/>
                        </a:rPr>
                      </a:br>
                      <a:r>
                        <a:rPr lang="ru-RU" sz="700" kern="1200" dirty="0" smtClean="0">
                          <a:effectLst/>
                        </a:rPr>
                        <a:t>Электромонтер по ремонту и обслуживанию электрооборудования</a:t>
                      </a: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effectLst/>
                        </a:rPr>
                        <a:t>Электромонтер </a:t>
                      </a:r>
                      <a:endParaRPr lang="ru-RU" sz="700" dirty="0" smtClean="0"/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dirty="0" smtClean="0">
                          <a:effectLst/>
                        </a:rPr>
                        <a:t>Срок обучения - </a:t>
                      </a:r>
                      <a:r>
                        <a:rPr lang="ru-RU" sz="700" kern="1200" dirty="0" smtClean="0">
                          <a:effectLst/>
                        </a:rPr>
                        <a:t>1 г 10 м, на базе 9 классов</a:t>
                      </a:r>
                      <a:endParaRPr lang="ru-RU" sz="700" dirty="0" smtClean="0"/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9681508"/>
                  </a:ext>
                </a:extLst>
              </a:tr>
              <a:tr h="383083"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effectLst/>
                        </a:rPr>
                        <a:t>15.01.05</a:t>
                      </a:r>
                      <a:br>
                        <a:rPr lang="ru-RU" sz="700" kern="1200" dirty="0" smtClean="0">
                          <a:effectLst/>
                        </a:rPr>
                      </a:br>
                      <a:r>
                        <a:rPr lang="ru-RU" sz="700" kern="1200" dirty="0" smtClean="0">
                          <a:effectLst/>
                        </a:rPr>
                        <a:t>Сварщик (ручной и частично механизированной сварки)</a:t>
                      </a: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700" kern="1200" dirty="0" smtClean="0">
                          <a:effectLst/>
                        </a:rPr>
                        <a:t>Электрогазосварщик</a:t>
                      </a:r>
                      <a:endParaRPr lang="ru-RU" sz="700" dirty="0"/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dirty="0" smtClean="0">
                          <a:effectLst/>
                        </a:rPr>
                        <a:t>Срок обучения - </a:t>
                      </a:r>
                      <a:r>
                        <a:rPr lang="ru-RU" sz="700" kern="1200" dirty="0" smtClean="0">
                          <a:effectLst/>
                        </a:rPr>
                        <a:t>1 г 10 м, на базе 9 классов</a:t>
                      </a: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6334164"/>
                  </a:ext>
                </a:extLst>
              </a:tr>
              <a:tr h="155923">
                <a:tc gridSpan="3"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rgbClr val="65747B"/>
                          </a:solidFill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КОГПОБУ «Кировский авиационный техникум»</a:t>
                      </a:r>
                      <a:endParaRPr lang="ru-RU" sz="700" b="1" dirty="0">
                        <a:solidFill>
                          <a:srgbClr val="65747B"/>
                        </a:solidFill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23197"/>
                  </a:ext>
                </a:extLst>
              </a:tr>
              <a:tr h="539153"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effectLst/>
                        </a:rPr>
                        <a:t>13.02.01 </a:t>
                      </a:r>
                      <a:br>
                        <a:rPr lang="ru-RU" sz="700" kern="1200" dirty="0" smtClean="0">
                          <a:effectLst/>
                        </a:rPr>
                      </a:br>
                      <a:r>
                        <a:rPr lang="ru-RU" sz="700" kern="1200" dirty="0" smtClean="0">
                          <a:effectLst/>
                        </a:rPr>
                        <a:t>Техническая эксплуатация  и обслуживание электрического и электромеханического оборудования по отраслям</a:t>
                      </a: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effectLst/>
                        </a:rPr>
                        <a:t>Техник-электрик</a:t>
                      </a:r>
                      <a:endParaRPr lang="ru-RU" sz="700" dirty="0" smtClean="0"/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dirty="0" smtClean="0">
                          <a:effectLst/>
                        </a:rPr>
                        <a:t>Срок обучения -</a:t>
                      </a:r>
                      <a:r>
                        <a:rPr lang="ru-RU" sz="700" baseline="0" dirty="0" smtClean="0">
                          <a:effectLst/>
                        </a:rPr>
                        <a:t> </a:t>
                      </a:r>
                      <a:r>
                        <a:rPr lang="ru-RU" sz="700" kern="1200" dirty="0" smtClean="0">
                          <a:effectLst/>
                        </a:rPr>
                        <a:t>3 г 10 м, на базе 9 классов</a:t>
                      </a:r>
                      <a:endParaRPr lang="ru-RU" sz="700" dirty="0" smtClean="0"/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4401564"/>
                  </a:ext>
                </a:extLst>
              </a:tr>
              <a:tr h="341717"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Технология аналитического контроля химических соединений</a:t>
                      </a: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Техник </a:t>
                      </a:r>
                      <a:endParaRPr lang="ru-RU" sz="700" dirty="0" smtClean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dirty="0" smtClean="0"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Срок обучения -</a:t>
                      </a:r>
                      <a:r>
                        <a:rPr lang="ru-RU" sz="700" b="1" baseline="0" dirty="0" smtClean="0"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г 10 м, на базе 9 классов</a:t>
                      </a:r>
                      <a:endParaRPr lang="ru-RU" sz="600" dirty="0" smtClean="0"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2565" marR="42565" marT="21282" marB="212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5961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5321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311</TotalTime>
  <Words>594</Words>
  <Application>Microsoft Office PowerPoint</Application>
  <PresentationFormat>Произвольный</PresentationFormat>
  <Paragraphs>78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Times New Roman</vt:lpstr>
      <vt:lpstr>Тема Office</vt:lpstr>
      <vt:lpstr>Кировский филиал ПАО «Т Плюс» заинтересован в привлечении в отрасль молодых перспективных специалистов </vt:lpstr>
      <vt:lpstr>Кировский филиал ПАО «Т Плюс» заинтересован в привлечении в отрасль молодых перспективных специалистов </vt:lpstr>
      <vt:lpstr>Учебные заведения региона для заключения целевых договоров на обучение</vt:lpstr>
      <vt:lpstr>Учебные заведения региона для заключения целевых договоров на обучение</vt:lpstr>
    </vt:vector>
  </TitlesOfParts>
  <Company>T Plus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Макеева Екатерина Денисовна</dc:creator>
  <cp:lastModifiedBy>Семерикова Ирина Сергеевна</cp:lastModifiedBy>
  <cp:revision>43</cp:revision>
  <cp:lastPrinted>2023-12-11T12:14:04Z</cp:lastPrinted>
  <dcterms:created xsi:type="dcterms:W3CDTF">2023-11-29T11:56:04Z</dcterms:created>
  <dcterms:modified xsi:type="dcterms:W3CDTF">2023-12-26T08:08:17Z</dcterms:modified>
</cp:coreProperties>
</file>