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</p:sldIdLst>
  <p:sldSz cx="8120063" cy="10826750" type="B4ISO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747B"/>
    <a:srgbClr val="F15922"/>
    <a:srgbClr val="B4BDC4"/>
    <a:srgbClr val="6574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221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005" y="1771879"/>
            <a:ext cx="6902054" cy="3769313"/>
          </a:xfrm>
        </p:spPr>
        <p:txBody>
          <a:bodyPr anchor="b"/>
          <a:lstStyle>
            <a:lvl1pPr algn="ctr">
              <a:defRPr sz="5328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5008" y="5686551"/>
            <a:ext cx="6090047" cy="2613958"/>
          </a:xfrm>
        </p:spPr>
        <p:txBody>
          <a:bodyPr/>
          <a:lstStyle>
            <a:lvl1pPr marL="0" indent="0" algn="ctr">
              <a:buNone/>
              <a:defRPr sz="2131"/>
            </a:lvl1pPr>
            <a:lvl2pPr marL="405994" indent="0" algn="ctr">
              <a:buNone/>
              <a:defRPr sz="1776"/>
            </a:lvl2pPr>
            <a:lvl3pPr marL="811987" indent="0" algn="ctr">
              <a:buNone/>
              <a:defRPr sz="1598"/>
            </a:lvl3pPr>
            <a:lvl4pPr marL="1217981" indent="0" algn="ctr">
              <a:buNone/>
              <a:defRPr sz="1421"/>
            </a:lvl4pPr>
            <a:lvl5pPr marL="1623974" indent="0" algn="ctr">
              <a:buNone/>
              <a:defRPr sz="1421"/>
            </a:lvl5pPr>
            <a:lvl6pPr marL="2029968" indent="0" algn="ctr">
              <a:buNone/>
              <a:defRPr sz="1421"/>
            </a:lvl6pPr>
            <a:lvl7pPr marL="2435962" indent="0" algn="ctr">
              <a:buNone/>
              <a:defRPr sz="1421"/>
            </a:lvl7pPr>
            <a:lvl8pPr marL="2841955" indent="0" algn="ctr">
              <a:buNone/>
              <a:defRPr sz="1421"/>
            </a:lvl8pPr>
            <a:lvl9pPr marL="3247949" indent="0" algn="ctr">
              <a:buNone/>
              <a:defRPr sz="1421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104-E8EA-4285-A41E-C87E6E9E864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4A9F-5AE3-4166-A475-EF8722774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06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104-E8EA-4285-A41E-C87E6E9E864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4A9F-5AE3-4166-A475-EF8722774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910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10920" y="576424"/>
            <a:ext cx="1750889" cy="917517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8255" y="576424"/>
            <a:ext cx="5151165" cy="917517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104-E8EA-4285-A41E-C87E6E9E864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4A9F-5AE3-4166-A475-EF8722774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399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104-E8EA-4285-A41E-C87E6E9E864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4A9F-5AE3-4166-A475-EF8722774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877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026" y="2699172"/>
            <a:ext cx="7003554" cy="4503626"/>
          </a:xfrm>
        </p:spPr>
        <p:txBody>
          <a:bodyPr anchor="b"/>
          <a:lstStyle>
            <a:lvl1pPr>
              <a:defRPr sz="5328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4026" y="7245404"/>
            <a:ext cx="7003554" cy="2368351"/>
          </a:xfrm>
        </p:spPr>
        <p:txBody>
          <a:bodyPr/>
          <a:lstStyle>
            <a:lvl1pPr marL="0" indent="0">
              <a:buNone/>
              <a:defRPr sz="2131">
                <a:solidFill>
                  <a:schemeClr val="tx1"/>
                </a:solidFill>
              </a:defRPr>
            </a:lvl1pPr>
            <a:lvl2pPr marL="405994" indent="0">
              <a:buNone/>
              <a:defRPr sz="1776">
                <a:solidFill>
                  <a:schemeClr val="tx1">
                    <a:tint val="75000"/>
                  </a:schemeClr>
                </a:solidFill>
              </a:defRPr>
            </a:lvl2pPr>
            <a:lvl3pPr marL="811987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3pPr>
            <a:lvl4pPr marL="1217981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4pPr>
            <a:lvl5pPr marL="1623974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5pPr>
            <a:lvl6pPr marL="2029968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6pPr>
            <a:lvl7pPr marL="2435962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7pPr>
            <a:lvl8pPr marL="2841955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8pPr>
            <a:lvl9pPr marL="3247949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104-E8EA-4285-A41E-C87E6E9E864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4A9F-5AE3-4166-A475-EF8722774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300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8254" y="2882121"/>
            <a:ext cx="3451027" cy="68694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0782" y="2882121"/>
            <a:ext cx="3451027" cy="68694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104-E8EA-4285-A41E-C87E6E9E864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4A9F-5AE3-4166-A475-EF8722774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94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312" y="576427"/>
            <a:ext cx="7003554" cy="20926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9313" y="2654058"/>
            <a:ext cx="3435167" cy="1300713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313" y="3954771"/>
            <a:ext cx="3435167" cy="58168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10783" y="2654058"/>
            <a:ext cx="3452084" cy="1300713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10783" y="3954771"/>
            <a:ext cx="3452084" cy="58168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104-E8EA-4285-A41E-C87E6E9E864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4A9F-5AE3-4166-A475-EF8722774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1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104-E8EA-4285-A41E-C87E6E9E864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4A9F-5AE3-4166-A475-EF8722774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281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104-E8EA-4285-A41E-C87E6E9E864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4A9F-5AE3-4166-A475-EF8722774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714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312" y="721783"/>
            <a:ext cx="2618932" cy="2526242"/>
          </a:xfrm>
        </p:spPr>
        <p:txBody>
          <a:bodyPr anchor="b"/>
          <a:lstStyle>
            <a:lvl1pPr>
              <a:defRPr sz="2842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2084" y="1558854"/>
            <a:ext cx="4110782" cy="7694010"/>
          </a:xfrm>
        </p:spPr>
        <p:txBody>
          <a:bodyPr/>
          <a:lstStyle>
            <a:lvl1pPr>
              <a:defRPr sz="2842"/>
            </a:lvl1pPr>
            <a:lvl2pPr>
              <a:defRPr sz="2486"/>
            </a:lvl2pPr>
            <a:lvl3pPr>
              <a:defRPr sz="2131"/>
            </a:lvl3pPr>
            <a:lvl4pPr>
              <a:defRPr sz="1776"/>
            </a:lvl4pPr>
            <a:lvl5pPr>
              <a:defRPr sz="1776"/>
            </a:lvl5pPr>
            <a:lvl6pPr>
              <a:defRPr sz="1776"/>
            </a:lvl6pPr>
            <a:lvl7pPr>
              <a:defRPr sz="1776"/>
            </a:lvl7pPr>
            <a:lvl8pPr>
              <a:defRPr sz="1776"/>
            </a:lvl8pPr>
            <a:lvl9pPr>
              <a:defRPr sz="177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9312" y="3248025"/>
            <a:ext cx="2618932" cy="6017368"/>
          </a:xfrm>
        </p:spPr>
        <p:txBody>
          <a:bodyPr/>
          <a:lstStyle>
            <a:lvl1pPr marL="0" indent="0">
              <a:buNone/>
              <a:defRPr sz="1421"/>
            </a:lvl1pPr>
            <a:lvl2pPr marL="405994" indent="0">
              <a:buNone/>
              <a:defRPr sz="1243"/>
            </a:lvl2pPr>
            <a:lvl3pPr marL="811987" indent="0">
              <a:buNone/>
              <a:defRPr sz="1066"/>
            </a:lvl3pPr>
            <a:lvl4pPr marL="1217981" indent="0">
              <a:buNone/>
              <a:defRPr sz="888"/>
            </a:lvl4pPr>
            <a:lvl5pPr marL="1623974" indent="0">
              <a:buNone/>
              <a:defRPr sz="888"/>
            </a:lvl5pPr>
            <a:lvl6pPr marL="2029968" indent="0">
              <a:buNone/>
              <a:defRPr sz="888"/>
            </a:lvl6pPr>
            <a:lvl7pPr marL="2435962" indent="0">
              <a:buNone/>
              <a:defRPr sz="888"/>
            </a:lvl7pPr>
            <a:lvl8pPr marL="2841955" indent="0">
              <a:buNone/>
              <a:defRPr sz="888"/>
            </a:lvl8pPr>
            <a:lvl9pPr marL="3247949" indent="0">
              <a:buNone/>
              <a:defRPr sz="888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104-E8EA-4285-A41E-C87E6E9E864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4A9F-5AE3-4166-A475-EF8722774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949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312" y="721783"/>
            <a:ext cx="2618932" cy="2526242"/>
          </a:xfrm>
        </p:spPr>
        <p:txBody>
          <a:bodyPr anchor="b"/>
          <a:lstStyle>
            <a:lvl1pPr>
              <a:defRPr sz="2842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52084" y="1558854"/>
            <a:ext cx="4110782" cy="7694010"/>
          </a:xfrm>
        </p:spPr>
        <p:txBody>
          <a:bodyPr anchor="t"/>
          <a:lstStyle>
            <a:lvl1pPr marL="0" indent="0">
              <a:buNone/>
              <a:defRPr sz="2842"/>
            </a:lvl1pPr>
            <a:lvl2pPr marL="405994" indent="0">
              <a:buNone/>
              <a:defRPr sz="2486"/>
            </a:lvl2pPr>
            <a:lvl3pPr marL="811987" indent="0">
              <a:buNone/>
              <a:defRPr sz="2131"/>
            </a:lvl3pPr>
            <a:lvl4pPr marL="1217981" indent="0">
              <a:buNone/>
              <a:defRPr sz="1776"/>
            </a:lvl4pPr>
            <a:lvl5pPr marL="1623974" indent="0">
              <a:buNone/>
              <a:defRPr sz="1776"/>
            </a:lvl5pPr>
            <a:lvl6pPr marL="2029968" indent="0">
              <a:buNone/>
              <a:defRPr sz="1776"/>
            </a:lvl6pPr>
            <a:lvl7pPr marL="2435962" indent="0">
              <a:buNone/>
              <a:defRPr sz="1776"/>
            </a:lvl7pPr>
            <a:lvl8pPr marL="2841955" indent="0">
              <a:buNone/>
              <a:defRPr sz="1776"/>
            </a:lvl8pPr>
            <a:lvl9pPr marL="3247949" indent="0">
              <a:buNone/>
              <a:defRPr sz="1776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9312" y="3248025"/>
            <a:ext cx="2618932" cy="6017368"/>
          </a:xfrm>
        </p:spPr>
        <p:txBody>
          <a:bodyPr/>
          <a:lstStyle>
            <a:lvl1pPr marL="0" indent="0">
              <a:buNone/>
              <a:defRPr sz="1421"/>
            </a:lvl1pPr>
            <a:lvl2pPr marL="405994" indent="0">
              <a:buNone/>
              <a:defRPr sz="1243"/>
            </a:lvl2pPr>
            <a:lvl3pPr marL="811987" indent="0">
              <a:buNone/>
              <a:defRPr sz="1066"/>
            </a:lvl3pPr>
            <a:lvl4pPr marL="1217981" indent="0">
              <a:buNone/>
              <a:defRPr sz="888"/>
            </a:lvl4pPr>
            <a:lvl5pPr marL="1623974" indent="0">
              <a:buNone/>
              <a:defRPr sz="888"/>
            </a:lvl5pPr>
            <a:lvl6pPr marL="2029968" indent="0">
              <a:buNone/>
              <a:defRPr sz="888"/>
            </a:lvl6pPr>
            <a:lvl7pPr marL="2435962" indent="0">
              <a:buNone/>
              <a:defRPr sz="888"/>
            </a:lvl7pPr>
            <a:lvl8pPr marL="2841955" indent="0">
              <a:buNone/>
              <a:defRPr sz="888"/>
            </a:lvl8pPr>
            <a:lvl9pPr marL="3247949" indent="0">
              <a:buNone/>
              <a:defRPr sz="888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104-E8EA-4285-A41E-C87E6E9E864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4A9F-5AE3-4166-A475-EF8722774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5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8255" y="576427"/>
            <a:ext cx="7003554" cy="20926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255" y="2882121"/>
            <a:ext cx="7003554" cy="68694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8254" y="10034796"/>
            <a:ext cx="1827014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CC104-E8EA-4285-A41E-C87E6E9E864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9771" y="10034796"/>
            <a:ext cx="2740521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4795" y="10034796"/>
            <a:ext cx="1827014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E4A9F-5AE3-4166-A475-EF8722774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82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811987" rtl="0" eaLnBrk="1" latinLnBrk="0" hangingPunct="1">
        <a:lnSpc>
          <a:spcPct val="90000"/>
        </a:lnSpc>
        <a:spcBef>
          <a:spcPct val="0"/>
        </a:spcBef>
        <a:buNone/>
        <a:defRPr sz="39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997" indent="-202997" algn="l" defTabSz="811987" rtl="0" eaLnBrk="1" latinLnBrk="0" hangingPunct="1">
        <a:lnSpc>
          <a:spcPct val="90000"/>
        </a:lnSpc>
        <a:spcBef>
          <a:spcPts val="888"/>
        </a:spcBef>
        <a:buFont typeface="Arial" panose="020B0604020202020204" pitchFamily="34" charset="0"/>
        <a:buChar char="•"/>
        <a:defRPr sz="2486" kern="1200">
          <a:solidFill>
            <a:schemeClr val="tx1"/>
          </a:solidFill>
          <a:latin typeface="+mn-lt"/>
          <a:ea typeface="+mn-ea"/>
          <a:cs typeface="+mn-cs"/>
        </a:defRPr>
      </a:lvl1pPr>
      <a:lvl2pPr marL="608990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2pPr>
      <a:lvl3pPr marL="1014984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3pPr>
      <a:lvl4pPr marL="1420978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826971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232965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638958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3044952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450946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1pPr>
      <a:lvl2pPr marL="405994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2pPr>
      <a:lvl3pPr marL="811987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3pPr>
      <a:lvl4pPr marL="1217981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623974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029968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435962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2841955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247949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21" descr="https://www.santehnica.ru/files/images/resized/products/1/5/1593340-159334.318x35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8857" y="2991582"/>
            <a:ext cx="1823446" cy="216066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621792" y="2271678"/>
            <a:ext cx="5832047" cy="4033723"/>
          </a:xfrm>
          <a:prstGeom prst="roundRect">
            <a:avLst/>
          </a:prstGeom>
          <a:solidFill>
            <a:srgbClr val="F15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939" tIns="49970" rIns="99939" bIns="4997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2223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0288" y="-165838"/>
            <a:ext cx="6167711" cy="1922269"/>
          </a:xfrm>
        </p:spPr>
        <p:txBody>
          <a:bodyPr>
            <a:normAutofit/>
          </a:bodyPr>
          <a:lstStyle/>
          <a:p>
            <a:pPr algn="l"/>
            <a:r>
              <a:rPr lang="ru-RU" sz="2623" b="1" dirty="0">
                <a:solidFill>
                  <a:srgbClr val="F1592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Кировский </a:t>
            </a:r>
            <a:r>
              <a:rPr lang="ru-RU" sz="2623" b="1" dirty="0" smtClean="0">
                <a:solidFill>
                  <a:srgbClr val="F1592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филиал ПАО </a:t>
            </a:r>
            <a:r>
              <a:rPr lang="ru-RU" sz="2623" b="1" dirty="0">
                <a:solidFill>
                  <a:srgbClr val="F1592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«Т </a:t>
            </a:r>
            <a:r>
              <a:rPr lang="ru-RU" sz="2623" b="1" dirty="0" smtClean="0">
                <a:solidFill>
                  <a:srgbClr val="F1592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Плюс»</a:t>
            </a:r>
            <a:r>
              <a:rPr lang="ru-RU" sz="2623" b="1" dirty="0">
                <a:solidFill>
                  <a:srgbClr val="F1592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623" b="1" dirty="0">
                <a:solidFill>
                  <a:srgbClr val="F1592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623" b="1" dirty="0" smtClean="0">
                <a:solidFill>
                  <a:srgbClr val="F1592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заинтересован </a:t>
            </a:r>
            <a:r>
              <a:rPr lang="ru-RU" sz="2623" b="1" dirty="0">
                <a:solidFill>
                  <a:srgbClr val="F1592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в привлечении в отрасль молодых перспективных </a:t>
            </a:r>
            <a:r>
              <a:rPr lang="ru-RU" sz="2623" b="1" dirty="0" smtClean="0">
                <a:solidFill>
                  <a:srgbClr val="F1592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специалистов</a:t>
            </a:r>
            <a:r>
              <a:rPr lang="ru-RU" sz="2623" b="1" dirty="0">
                <a:solidFill>
                  <a:srgbClr val="F1592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623" b="1" dirty="0">
                <a:solidFill>
                  <a:srgbClr val="F1592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2623" b="1" dirty="0">
              <a:solidFill>
                <a:srgbClr val="F15922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4800" y="1310694"/>
            <a:ext cx="7774304" cy="1993893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65747B"/>
                </a:solidFill>
              </a:rPr>
              <a:t/>
            </a:r>
            <a:br>
              <a:rPr lang="ru-RU" sz="2000" b="1" dirty="0" smtClean="0">
                <a:solidFill>
                  <a:srgbClr val="65747B"/>
                </a:solidFill>
              </a:rPr>
            </a:br>
            <a:r>
              <a:rPr lang="ru-RU" sz="2000" b="1" dirty="0" smtClean="0">
                <a:solidFill>
                  <a:srgbClr val="65747B"/>
                </a:solidFill>
              </a:rPr>
              <a:t>Мы </a:t>
            </a:r>
            <a:r>
              <a:rPr lang="ru-RU" sz="2000" b="1" dirty="0">
                <a:solidFill>
                  <a:srgbClr val="65747B"/>
                </a:solidFill>
              </a:rPr>
              <a:t>предлагаем </a:t>
            </a:r>
            <a:r>
              <a:rPr lang="ru-RU" sz="2000" b="1" dirty="0" smtClean="0">
                <a:solidFill>
                  <a:srgbClr val="65747B"/>
                </a:solidFill>
              </a:rPr>
              <a:t> </a:t>
            </a:r>
            <a:r>
              <a:rPr lang="ru-RU" sz="2000" b="1" dirty="0">
                <a:solidFill>
                  <a:srgbClr val="65747B"/>
                </a:solidFill>
              </a:rPr>
              <a:t>возможность обучения по целевым </a:t>
            </a:r>
            <a:r>
              <a:rPr lang="ru-RU" sz="2000" b="1" dirty="0" smtClean="0">
                <a:solidFill>
                  <a:srgbClr val="65747B"/>
                </a:solidFill>
              </a:rPr>
              <a:t>договорам</a:t>
            </a:r>
            <a:r>
              <a:rPr lang="ru-RU" sz="2000" dirty="0">
                <a:solidFill>
                  <a:srgbClr val="65747B"/>
                </a:solidFill>
              </a:rPr>
              <a:t/>
            </a:r>
            <a:br>
              <a:rPr lang="ru-RU" sz="2000" dirty="0">
                <a:solidFill>
                  <a:srgbClr val="65747B"/>
                </a:solidFill>
              </a:rPr>
            </a:br>
            <a:endParaRPr lang="ru-RU" sz="2000" dirty="0">
              <a:solidFill>
                <a:srgbClr val="65747B"/>
              </a:solidFill>
            </a:endParaRPr>
          </a:p>
        </p:txBody>
      </p:sp>
      <p:pic>
        <p:nvPicPr>
          <p:cNvPr id="1026" name="Picture 2" descr="https://gidr1.ru/api/storage/media/3336a065-4ea2-49a8-b560-c20fc68ac52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300" y="497324"/>
            <a:ext cx="898560" cy="547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621792" y="2224967"/>
            <a:ext cx="5695064" cy="4522149"/>
          </a:xfrm>
          <a:prstGeom prst="rect">
            <a:avLst/>
          </a:prstGeom>
        </p:spPr>
        <p:txBody>
          <a:bodyPr vert="horz" lIns="99939" tIns="49970" rIns="99939" bIns="4997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ru-RU" b="1" dirty="0" smtClean="0">
                <a:solidFill>
                  <a:schemeClr val="bg1"/>
                </a:solidFill>
              </a:rPr>
              <a:t>Компания </a:t>
            </a:r>
            <a:r>
              <a:rPr lang="ru-RU" b="1" dirty="0">
                <a:solidFill>
                  <a:schemeClr val="bg1"/>
                </a:solidFill>
              </a:rPr>
              <a:t>готовит кадры для энергетики по </a:t>
            </a:r>
            <a:r>
              <a:rPr lang="ru-RU" b="1" dirty="0" smtClean="0">
                <a:solidFill>
                  <a:schemeClr val="bg1"/>
                </a:solidFill>
              </a:rPr>
              <a:t/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специальностям </a:t>
            </a:r>
            <a:r>
              <a:rPr lang="ru-RU" b="1" dirty="0">
                <a:solidFill>
                  <a:schemeClr val="bg1"/>
                </a:solidFill>
              </a:rPr>
              <a:t>высшего профессионального образования </a:t>
            </a:r>
            <a:r>
              <a:rPr lang="ru-RU" b="1" dirty="0" smtClean="0">
                <a:solidFill>
                  <a:schemeClr val="bg1"/>
                </a:solidFill>
              </a:rPr>
              <a:t>:</a:t>
            </a:r>
            <a:endParaRPr lang="ru-RU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ru-RU" sz="2400" b="1" dirty="0" smtClean="0">
                <a:solidFill>
                  <a:schemeClr val="bg1"/>
                </a:solidFill>
              </a:rPr>
              <a:t>инженер-теплоэнергетик</a:t>
            </a:r>
            <a:br>
              <a:rPr lang="ru-RU" sz="2400" b="1" dirty="0" smtClean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>инженер-электрик</a:t>
            </a:r>
          </a:p>
          <a:p>
            <a:pPr>
              <a:lnSpc>
                <a:spcPct val="100000"/>
              </a:lnSpc>
            </a:pPr>
            <a:r>
              <a:rPr lang="ru-RU" sz="1749" b="1" dirty="0" smtClean="0">
                <a:solidFill>
                  <a:schemeClr val="bg1"/>
                </a:solidFill>
              </a:rPr>
              <a:t/>
            </a:r>
            <a:br>
              <a:rPr lang="ru-RU" sz="1749" b="1" dirty="0" smtClean="0">
                <a:solidFill>
                  <a:schemeClr val="bg1"/>
                </a:solidFill>
              </a:rPr>
            </a:br>
            <a:r>
              <a:rPr lang="ru-RU" sz="1749" b="1" dirty="0" smtClean="0">
                <a:solidFill>
                  <a:schemeClr val="bg1"/>
                </a:solidFill>
              </a:rPr>
              <a:t>  </a:t>
            </a:r>
            <a:r>
              <a:rPr lang="ru-RU" b="1" dirty="0" smtClean="0">
                <a:solidFill>
                  <a:schemeClr val="bg1"/>
                </a:solidFill>
              </a:rPr>
              <a:t>и </a:t>
            </a:r>
            <a:r>
              <a:rPr lang="ru-RU" b="1" dirty="0">
                <a:solidFill>
                  <a:schemeClr val="bg1"/>
                </a:solidFill>
              </a:rPr>
              <a:t>профессиям среднего профессионального образования</a:t>
            </a:r>
            <a:r>
              <a:rPr lang="ru-RU" b="1" dirty="0" smtClean="0">
                <a:solidFill>
                  <a:schemeClr val="bg1"/>
                </a:solidFill>
              </a:rPr>
              <a:t>:</a:t>
            </a:r>
            <a:r>
              <a:rPr lang="ru-RU" b="1" dirty="0">
                <a:solidFill>
                  <a:schemeClr val="bg1"/>
                </a:solidFill>
              </a:rPr>
              <a:t/>
            </a:r>
            <a:br>
              <a:rPr lang="ru-RU" b="1" dirty="0">
                <a:solidFill>
                  <a:schemeClr val="bg1"/>
                </a:solidFill>
              </a:rPr>
            </a:br>
            <a:r>
              <a:rPr lang="ru-RU" sz="2400" b="1" dirty="0" err="1" smtClean="0">
                <a:solidFill>
                  <a:schemeClr val="bg1"/>
                </a:solidFill>
              </a:rPr>
              <a:t>электрогазосварщик</a:t>
            </a:r>
            <a:r>
              <a:rPr lang="ru-RU" sz="2400" b="1" dirty="0">
                <a:solidFill>
                  <a:schemeClr val="bg1"/>
                </a:solidFill>
              </a:rPr>
              <a:t/>
            </a:r>
            <a:br>
              <a:rPr lang="ru-RU" sz="2400" b="1" dirty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>электромонтер</a:t>
            </a:r>
            <a:r>
              <a:rPr lang="ru-RU" sz="2400" b="1" dirty="0">
                <a:solidFill>
                  <a:schemeClr val="bg1"/>
                </a:solidFill>
              </a:rPr>
              <a:t/>
            </a:r>
            <a:br>
              <a:rPr lang="ru-RU" sz="2400" b="1" dirty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>электрослесарь</a:t>
            </a:r>
            <a:br>
              <a:rPr lang="ru-RU" sz="2400" b="1" dirty="0" smtClean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>лаборант</a:t>
            </a:r>
            <a:r>
              <a:rPr lang="ru-RU" sz="2400" b="1" dirty="0">
                <a:solidFill>
                  <a:schemeClr val="bg1"/>
                </a:solidFill>
              </a:rPr>
              <a:t/>
            </a:r>
            <a:br>
              <a:rPr lang="ru-RU" sz="2400" b="1" dirty="0">
                <a:solidFill>
                  <a:schemeClr val="bg1"/>
                </a:solidFill>
              </a:rPr>
            </a:br>
            <a:endParaRPr lang="ru-RU" sz="24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endParaRPr lang="ru-RU" sz="1749" b="1" dirty="0">
              <a:solidFill>
                <a:srgbClr val="657480"/>
              </a:solidFill>
            </a:endParaRPr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>
          <a:xfrm>
            <a:off x="188249" y="6581769"/>
            <a:ext cx="8010881" cy="1343251"/>
          </a:xfrm>
          <a:prstGeom prst="rect">
            <a:avLst/>
          </a:prstGeom>
        </p:spPr>
        <p:txBody>
          <a:bodyPr vert="horz" lIns="99939" tIns="49970" rIns="99939" bIns="49970" numCol="1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15922"/>
              </a:buClr>
              <a:buSzPct val="136000"/>
            </a:pPr>
            <a:r>
              <a:rPr lang="ru-RU" sz="3200" b="1" dirty="0" smtClean="0">
                <a:solidFill>
                  <a:srgbClr val="65747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Мы </a:t>
            </a:r>
            <a:r>
              <a:rPr lang="ru-RU" sz="3200" b="1" dirty="0">
                <a:solidFill>
                  <a:srgbClr val="65747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сотрудничаем </a:t>
            </a:r>
            <a:r>
              <a:rPr lang="ru-RU" sz="3200" b="1" dirty="0" smtClean="0">
                <a:solidFill>
                  <a:srgbClr val="65747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 ведущими </a:t>
            </a:r>
            <a:br>
              <a:rPr lang="ru-RU" sz="3200" b="1" dirty="0" smtClean="0">
                <a:solidFill>
                  <a:srgbClr val="65747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65747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учебными заведениями региона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169" b="1" dirty="0">
              <a:solidFill>
                <a:srgbClr val="65747B"/>
              </a:solidFill>
            </a:endParaRPr>
          </a:p>
          <a:p>
            <a:pPr marL="499674" indent="-499674" algn="l">
              <a:buClr>
                <a:srgbClr val="F15922"/>
              </a:buClr>
              <a:buSzPct val="136000"/>
              <a:buFont typeface="Calibri" panose="020F0502020204030204" pitchFamily="34" charset="0"/>
              <a:buChar char="•"/>
            </a:pPr>
            <a:endParaRPr lang="ru-RU" sz="3169" b="1" dirty="0">
              <a:solidFill>
                <a:srgbClr val="65747B"/>
              </a:solidFill>
            </a:endParaRPr>
          </a:p>
          <a:p>
            <a:pPr algn="l">
              <a:buClr>
                <a:srgbClr val="F15922"/>
              </a:buClr>
              <a:buSzPct val="136000"/>
            </a:pPr>
            <a:endParaRPr lang="ru-RU" sz="3169" b="1" dirty="0">
              <a:solidFill>
                <a:srgbClr val="65747B"/>
              </a:solidFill>
            </a:endParaRPr>
          </a:p>
        </p:txBody>
      </p:sp>
      <p:sp>
        <p:nvSpPr>
          <p:cNvPr id="14" name="Подзаголовок 2"/>
          <p:cNvSpPr txBox="1">
            <a:spLocks/>
          </p:cNvSpPr>
          <p:nvPr/>
        </p:nvSpPr>
        <p:spPr>
          <a:xfrm>
            <a:off x="390144" y="7661389"/>
            <a:ext cx="7371591" cy="1804947"/>
          </a:xfrm>
          <a:prstGeom prst="rect">
            <a:avLst/>
          </a:prstGeom>
        </p:spPr>
        <p:txBody>
          <a:bodyPr vert="horz" lIns="99939" tIns="49970" rIns="99939" bIns="4997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ru-RU" sz="2186" b="1" dirty="0" smtClean="0">
                <a:solidFill>
                  <a:srgbClr val="F15922"/>
                </a:solidFill>
              </a:rPr>
              <a:t>ПАО </a:t>
            </a:r>
            <a:r>
              <a:rPr lang="ru-RU" sz="2186" b="1" dirty="0">
                <a:solidFill>
                  <a:srgbClr val="F15922"/>
                </a:solidFill>
              </a:rPr>
              <a:t>«Т Плюс» гарантирует выплату дополнительной стипендии успешно обучающимся студентам, прохождение практики </a:t>
            </a:r>
            <a:r>
              <a:rPr lang="ru-RU" sz="2186" b="1" dirty="0" smtClean="0">
                <a:solidFill>
                  <a:srgbClr val="F15922"/>
                </a:solidFill>
              </a:rPr>
              <a:t>на предприятиях Компании и трудоустройство</a:t>
            </a:r>
            <a:endParaRPr lang="ru-RU" sz="2186" b="1" dirty="0">
              <a:solidFill>
                <a:srgbClr val="F15922"/>
              </a:solidFill>
            </a:endParaRPr>
          </a:p>
        </p:txBody>
      </p:sp>
      <p:sp>
        <p:nvSpPr>
          <p:cNvPr id="16" name="Прямоугольник с двумя скругленными соседними углами 15"/>
          <p:cNvSpPr/>
          <p:nvPr/>
        </p:nvSpPr>
        <p:spPr>
          <a:xfrm>
            <a:off x="2534220" y="9402654"/>
            <a:ext cx="5585843" cy="1419670"/>
          </a:xfrm>
          <a:prstGeom prst="round2SameRect">
            <a:avLst/>
          </a:prstGeom>
          <a:solidFill>
            <a:srgbClr val="657480"/>
          </a:solidFill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939" tIns="49970" rIns="99939" bIns="4997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2223"/>
          </a:p>
        </p:txBody>
      </p:sp>
      <p:sp>
        <p:nvSpPr>
          <p:cNvPr id="15" name="Прямоугольник с двумя скругленными соседними углами 14"/>
          <p:cNvSpPr/>
          <p:nvPr/>
        </p:nvSpPr>
        <p:spPr>
          <a:xfrm>
            <a:off x="0" y="9402654"/>
            <a:ext cx="2917861" cy="1433767"/>
          </a:xfrm>
          <a:prstGeom prst="round2SameRect">
            <a:avLst/>
          </a:prstGeom>
          <a:solidFill>
            <a:srgbClr val="F15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939" tIns="49970" rIns="99939" bIns="4997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2223">
              <a:solidFill>
                <a:srgbClr val="F15922"/>
              </a:solidFill>
            </a:endParaRPr>
          </a:p>
        </p:txBody>
      </p:sp>
      <p:sp>
        <p:nvSpPr>
          <p:cNvPr id="17" name="Подзаголовок 2"/>
          <p:cNvSpPr txBox="1">
            <a:spLocks/>
          </p:cNvSpPr>
          <p:nvPr/>
        </p:nvSpPr>
        <p:spPr>
          <a:xfrm>
            <a:off x="1894352" y="9941219"/>
            <a:ext cx="5621582" cy="341437"/>
          </a:xfrm>
          <a:prstGeom prst="rect">
            <a:avLst/>
          </a:prstGeom>
        </p:spPr>
        <p:txBody>
          <a:bodyPr vert="horz" lIns="99939" tIns="49970" rIns="99939" bIns="49970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749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hr.kirov@tplusgroup.ru</a:t>
            </a:r>
            <a:endParaRPr lang="ru-RU" sz="1749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одзаголовок 2"/>
          <p:cNvSpPr txBox="1">
            <a:spLocks/>
          </p:cNvSpPr>
          <p:nvPr/>
        </p:nvSpPr>
        <p:spPr>
          <a:xfrm>
            <a:off x="-1787282" y="9792450"/>
            <a:ext cx="6362077" cy="1049905"/>
          </a:xfrm>
          <a:prstGeom prst="rect">
            <a:avLst/>
          </a:prstGeom>
        </p:spPr>
        <p:txBody>
          <a:bodyPr vert="horz" lIns="99939" tIns="49970" rIns="99939" bIns="4997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ru-RU" sz="1749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</a:t>
            </a:r>
            <a:r>
              <a:rPr lang="en-US" sz="1749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8(8332)57-45-45</a:t>
            </a:r>
          </a:p>
          <a:p>
            <a:pPr>
              <a:lnSpc>
                <a:spcPct val="100000"/>
              </a:lnSpc>
            </a:pPr>
            <a:r>
              <a:rPr lang="ru-RU" sz="1749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</a:t>
            </a:r>
            <a:r>
              <a:rPr lang="en-US" sz="1749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8(922)970-49-09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973" y="9466336"/>
            <a:ext cx="1260825" cy="126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006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с двумя скругленными соседними углами 18"/>
          <p:cNvSpPr/>
          <p:nvPr/>
        </p:nvSpPr>
        <p:spPr>
          <a:xfrm>
            <a:off x="-23626" y="9711800"/>
            <a:ext cx="8143689" cy="1118001"/>
          </a:xfrm>
          <a:prstGeom prst="round2SameRect">
            <a:avLst/>
          </a:prstGeom>
          <a:solidFill>
            <a:srgbClr val="F15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939" tIns="49970" rIns="99939" bIns="4997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2223">
              <a:solidFill>
                <a:srgbClr val="F1592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4320" y="27325"/>
            <a:ext cx="7589691" cy="812699"/>
          </a:xfrm>
        </p:spPr>
        <p:txBody>
          <a:bodyPr>
            <a:normAutofit/>
          </a:bodyPr>
          <a:lstStyle/>
          <a:p>
            <a:r>
              <a:rPr lang="ru-RU" sz="2623" b="1" dirty="0" smtClean="0">
                <a:solidFill>
                  <a:srgbClr val="F1592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Учебные заведения </a:t>
            </a:r>
            <a:r>
              <a:rPr lang="ru-RU" sz="2623" b="1" dirty="0">
                <a:solidFill>
                  <a:srgbClr val="F1592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региона для заключения целевых договоров на </a:t>
            </a:r>
            <a:r>
              <a:rPr lang="ru-RU" sz="2623" b="1" dirty="0" smtClean="0">
                <a:solidFill>
                  <a:srgbClr val="F1592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обучение</a:t>
            </a:r>
            <a:endParaRPr lang="ru-RU" sz="2623" b="1" dirty="0">
              <a:solidFill>
                <a:srgbClr val="F15922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Подзаголовок 2"/>
          <p:cNvSpPr txBox="1">
            <a:spLocks/>
          </p:cNvSpPr>
          <p:nvPr/>
        </p:nvSpPr>
        <p:spPr>
          <a:xfrm>
            <a:off x="253369" y="7821834"/>
            <a:ext cx="7371591" cy="1804947"/>
          </a:xfrm>
          <a:prstGeom prst="rect">
            <a:avLst/>
          </a:prstGeom>
        </p:spPr>
        <p:txBody>
          <a:bodyPr vert="horz" lIns="99939" tIns="49970" rIns="99939" bIns="4997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>
                <a:solidFill>
                  <a:srgbClr val="F1592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При заключении договора ПАО «Т Плюс» гарантирует прохождение практики, выплату стипендии успешным студентам, трудоустройство. </a:t>
            </a:r>
          </a:p>
          <a:p>
            <a:r>
              <a:rPr lang="ru-RU" sz="1600" dirty="0">
                <a:ea typeface="Tahoma" panose="020B0604030504040204" pitchFamily="34" charset="0"/>
                <a:cs typeface="Tahoma" panose="020B0604030504040204" pitchFamily="34" charset="0"/>
              </a:rPr>
              <a:t>Контакты по заключению целевых договоров:</a:t>
            </a:r>
            <a:br>
              <a:rPr lang="ru-RU" sz="1600" dirty="0"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600" dirty="0">
                <a:ea typeface="Tahoma" panose="020B0604030504040204" pitchFamily="34" charset="0"/>
                <a:cs typeface="Tahoma" panose="020B0604030504040204" pitchFamily="34" charset="0"/>
              </a:rPr>
              <a:t>Главный специалист управления привлечения, развития персонала и корпоративной </a:t>
            </a:r>
            <a:r>
              <a:rPr lang="ru-RU" sz="1600" dirty="0" smtClean="0">
                <a:ea typeface="Tahoma" panose="020B0604030504040204" pitchFamily="34" charset="0"/>
                <a:cs typeface="Tahoma" panose="020B0604030504040204" pitchFamily="34" charset="0"/>
              </a:rPr>
              <a:t>культуры </a:t>
            </a:r>
          </a:p>
          <a:p>
            <a:r>
              <a:rPr lang="ru-RU" sz="2000" b="1" dirty="0">
                <a:solidFill>
                  <a:srgbClr val="65747B"/>
                </a:solidFill>
              </a:rPr>
              <a:t>Семерикова Ирина Сергеевна</a:t>
            </a:r>
            <a:endParaRPr lang="ru-RU" sz="2000" dirty="0">
              <a:solidFill>
                <a:srgbClr val="65747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2186" b="1" dirty="0">
              <a:solidFill>
                <a:srgbClr val="F159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Подзаголовок 2"/>
          <p:cNvSpPr txBox="1">
            <a:spLocks/>
          </p:cNvSpPr>
          <p:nvPr/>
        </p:nvSpPr>
        <p:spPr>
          <a:xfrm>
            <a:off x="2709064" y="10048139"/>
            <a:ext cx="6017931" cy="566531"/>
          </a:xfrm>
          <a:prstGeom prst="rect">
            <a:avLst/>
          </a:prstGeom>
        </p:spPr>
        <p:txBody>
          <a:bodyPr vert="horz" lIns="99939" tIns="49970" rIns="99939" bIns="4997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ru-RU" sz="2000" b="1" dirty="0">
                <a:solidFill>
                  <a:schemeClr val="bg1"/>
                </a:solidFill>
              </a:rPr>
              <a:t>Irina.Semerikova@tplusgroup.ru</a:t>
            </a:r>
          </a:p>
          <a:p>
            <a:pPr>
              <a:lnSpc>
                <a:spcPct val="100000"/>
              </a:lnSpc>
            </a:pPr>
            <a:endParaRPr lang="ru-RU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одзаголовок 2"/>
          <p:cNvSpPr txBox="1">
            <a:spLocks/>
          </p:cNvSpPr>
          <p:nvPr/>
        </p:nvSpPr>
        <p:spPr>
          <a:xfrm>
            <a:off x="-1482213" y="9541762"/>
            <a:ext cx="5962918" cy="1737317"/>
          </a:xfrm>
          <a:prstGeom prst="rect">
            <a:avLst/>
          </a:prstGeom>
        </p:spPr>
        <p:txBody>
          <a:bodyPr vert="horz" lIns="99939" tIns="49970" rIns="99939" bIns="4997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ru-RU" sz="2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dirty="0">
                <a:solidFill>
                  <a:schemeClr val="bg1"/>
                </a:solidFill>
              </a:rPr>
              <a:t>8 (8332) </a:t>
            </a:r>
            <a:r>
              <a:rPr lang="ru-RU" sz="2200" b="1" dirty="0" smtClean="0">
                <a:solidFill>
                  <a:schemeClr val="bg1"/>
                </a:solidFill>
              </a:rPr>
              <a:t>57-45-45</a:t>
            </a:r>
          </a:p>
          <a:p>
            <a:pPr>
              <a:lnSpc>
                <a:spcPct val="100000"/>
              </a:lnSpc>
            </a:pPr>
            <a:r>
              <a:rPr lang="ru-RU" sz="2200" b="1" dirty="0" smtClean="0">
                <a:solidFill>
                  <a:schemeClr val="bg1"/>
                </a:solidFill>
              </a:rPr>
              <a:t> </a:t>
            </a:r>
            <a:r>
              <a:rPr lang="ru-RU" sz="2200" b="1" dirty="0">
                <a:solidFill>
                  <a:schemeClr val="bg1"/>
                </a:solidFill>
              </a:rPr>
              <a:t>8-922-970-49-09</a:t>
            </a:r>
            <a:r>
              <a:rPr lang="ru-RU" sz="2900" dirty="0"/>
              <a:t/>
            </a:r>
            <a:br>
              <a:rPr lang="ru-RU" sz="2900" dirty="0"/>
            </a:br>
            <a:endParaRPr lang="en-US" sz="29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129909"/>
              </p:ext>
            </p:extLst>
          </p:nvPr>
        </p:nvGraphicFramePr>
        <p:xfrm>
          <a:off x="89029" y="965057"/>
          <a:ext cx="7918377" cy="6649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98115">
                  <a:extLst>
                    <a:ext uri="{9D8B030D-6E8A-4147-A177-3AD203B41FA5}">
                      <a16:colId xmlns:a16="http://schemas.microsoft.com/office/drawing/2014/main" val="1966087828"/>
                    </a:ext>
                  </a:extLst>
                </a:gridCol>
                <a:gridCol w="2446988">
                  <a:extLst>
                    <a:ext uri="{9D8B030D-6E8A-4147-A177-3AD203B41FA5}">
                      <a16:colId xmlns:a16="http://schemas.microsoft.com/office/drawing/2014/main" val="3454988653"/>
                    </a:ext>
                  </a:extLst>
                </a:gridCol>
                <a:gridCol w="2173274">
                  <a:extLst>
                    <a:ext uri="{9D8B030D-6E8A-4147-A177-3AD203B41FA5}">
                      <a16:colId xmlns:a16="http://schemas.microsoft.com/office/drawing/2014/main" val="1598527708"/>
                    </a:ext>
                  </a:extLst>
                </a:gridCol>
              </a:tblGrid>
              <a:tr h="344832"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65747B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ГОУ ВПО «Вятский государственный университет»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0751242"/>
                  </a:ext>
                </a:extLst>
              </a:tr>
              <a:tr h="734096"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13.03.01 Теплоэнергетика и теплотехника, Электроэнергетика и электротехника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Инженер-теплоэнергетик</a:t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инженер-электроэнергетик</a:t>
                      </a:r>
                    </a:p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/>
                        <a:t>Бакалавриат</a:t>
                      </a:r>
                      <a:r>
                        <a:rPr lang="ru-RU" sz="1400" dirty="0" smtClean="0"/>
                        <a:t> – 4 года</a:t>
                      </a:r>
                    </a:p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1306447"/>
                  </a:ext>
                </a:extLst>
              </a:tr>
              <a:tr h="365438">
                <a:tc gridSpan="3">
                  <a:txBody>
                    <a:bodyPr/>
                    <a:lstStyle/>
                    <a:p>
                      <a:pPr marL="0" marR="0" lvl="0" indent="0" algn="ctr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65747B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КОГПОАУ «Вятский электромашиностроительный техникум»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3975056"/>
                  </a:ext>
                </a:extLst>
              </a:tr>
              <a:tr h="73409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/>
                        </a:rPr>
                        <a:t>13.02.01 Техническая эксплуатация  и обслуживание электрического и электромеханического оборудования по отраслям</a:t>
                      </a:r>
                      <a:endParaRPr lang="ru-RU" sz="1598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effectLst/>
                        </a:rPr>
                        <a:t>Техник-электрик</a:t>
                      </a:r>
                      <a:endParaRPr lang="ru-RU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</a:rPr>
                        <a:t>Срок обучения - </a:t>
                      </a:r>
                      <a:r>
                        <a:rPr lang="ru-RU" sz="1598" kern="1200" dirty="0" smtClean="0">
                          <a:effectLst/>
                        </a:rPr>
                        <a:t>3 г 10 м, на базе 9 классов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272718"/>
                  </a:ext>
                </a:extLst>
              </a:tr>
              <a:tr h="734096"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effectLst/>
                        </a:rPr>
                        <a:t>13.01.10 </a:t>
                      </a:r>
                      <a:br>
                        <a:rPr lang="ru-RU" sz="1600" kern="1200" dirty="0" smtClean="0">
                          <a:effectLst/>
                        </a:rPr>
                      </a:br>
                      <a:r>
                        <a:rPr lang="ru-RU" sz="1600" kern="1200" dirty="0" smtClean="0">
                          <a:effectLst/>
                        </a:rPr>
                        <a:t>Электромонтер по ремонту и обслуживанию электрооборудования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effectLst/>
                        </a:rPr>
                        <a:t>Электромонтер </a:t>
                      </a:r>
                      <a:endParaRPr lang="ru-RU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Срок обучения - </a:t>
                      </a:r>
                      <a:r>
                        <a:rPr lang="ru-RU" sz="1598" kern="1200" dirty="0" smtClean="0">
                          <a:effectLst/>
                        </a:rPr>
                        <a:t>1 г 10 м, на базе 9 классов</a:t>
                      </a:r>
                      <a:endParaRPr lang="ru-RU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9681508"/>
                  </a:ext>
                </a:extLst>
              </a:tr>
              <a:tr h="734096"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effectLst/>
                        </a:rPr>
                        <a:t>15.01.05</a:t>
                      </a:r>
                      <a:br>
                        <a:rPr lang="ru-RU" sz="1600" kern="1200" dirty="0" smtClean="0">
                          <a:effectLst/>
                        </a:rPr>
                      </a:br>
                      <a:r>
                        <a:rPr lang="ru-RU" sz="1600" kern="1200" dirty="0" smtClean="0">
                          <a:effectLst/>
                        </a:rPr>
                        <a:t>Сварщик (ручной и частично механизированной сварки)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</a:rPr>
                        <a:t>Электрогазосварщик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Срок обучения - </a:t>
                      </a:r>
                      <a:r>
                        <a:rPr lang="ru-RU" sz="1598" kern="1200" dirty="0" smtClean="0">
                          <a:effectLst/>
                        </a:rPr>
                        <a:t>1 г 10 м, на базе 9 классов</a:t>
                      </a:r>
                      <a:endParaRPr lang="ru-RU" sz="1400" kern="1200" dirty="0" smtClean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6334164"/>
                  </a:ext>
                </a:extLst>
              </a:tr>
              <a:tr h="315211"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65747B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КОГПОБУ «Кировский авиационный техникум»</a:t>
                      </a:r>
                      <a:endParaRPr lang="ru-RU" b="1" dirty="0">
                        <a:solidFill>
                          <a:srgbClr val="65747B"/>
                        </a:solidFill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 smtClean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923197"/>
                  </a:ext>
                </a:extLst>
              </a:tr>
              <a:tr h="734096"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</a:rPr>
                        <a:t>13.02.01 </a:t>
                      </a:r>
                      <a:br>
                        <a:rPr lang="ru-RU" sz="1400" kern="1200" dirty="0" smtClean="0">
                          <a:effectLst/>
                        </a:rPr>
                      </a:br>
                      <a:r>
                        <a:rPr lang="ru-RU" sz="1400" kern="1200" dirty="0" smtClean="0">
                          <a:effectLst/>
                        </a:rPr>
                        <a:t>Техническая эксплуатация  и обслуживание электрического и электромеханического оборудования по отраслям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</a:rPr>
                        <a:t>Техник-электрик</a:t>
                      </a:r>
                      <a:endParaRPr lang="ru-RU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Срок обучения -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kern="1200" dirty="0" smtClean="0">
                          <a:effectLst/>
                        </a:rPr>
                        <a:t>3 г 10 м, на базе 9 классов</a:t>
                      </a:r>
                      <a:endParaRPr lang="ru-RU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4401564"/>
                  </a:ext>
                </a:extLst>
              </a:tr>
              <a:tr h="734096"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Технология аналитического контроля химических соединений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Техник </a:t>
                      </a:r>
                      <a:endParaRPr lang="ru-RU" sz="1400" dirty="0" smtClean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Срок обучения -</a:t>
                      </a:r>
                      <a:r>
                        <a:rPr lang="ru-RU" sz="1400" b="1" baseline="0" dirty="0" smtClean="0"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г 10 м, на базе 9 классов</a:t>
                      </a:r>
                      <a:endParaRPr lang="ru-RU" sz="1200" dirty="0" smtClean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5961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88161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300</TotalTime>
  <Words>297</Words>
  <Application>Microsoft Office PowerPoint</Application>
  <PresentationFormat>B4 (ISO) (250x353 мм)</PresentationFormat>
  <Paragraphs>39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Tahoma</vt:lpstr>
      <vt:lpstr>Times New Roman</vt:lpstr>
      <vt:lpstr>Тема Office</vt:lpstr>
      <vt:lpstr>Кировский филиал ПАО «Т Плюс» заинтересован в привлечении в отрасль молодых перспективных специалистов </vt:lpstr>
      <vt:lpstr>Учебные заведения региона для заключения целевых договоров на обучение</vt:lpstr>
    </vt:vector>
  </TitlesOfParts>
  <Company>T Plus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Макеева Екатерина Денисовна</dc:creator>
  <cp:lastModifiedBy>Семерикова Ирина Сергеевна</cp:lastModifiedBy>
  <cp:revision>40</cp:revision>
  <cp:lastPrinted>2023-11-30T11:55:05Z</cp:lastPrinted>
  <dcterms:created xsi:type="dcterms:W3CDTF">2023-11-29T11:56:04Z</dcterms:created>
  <dcterms:modified xsi:type="dcterms:W3CDTF">2023-12-26T08:09:23Z</dcterms:modified>
</cp:coreProperties>
</file>